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snapToGrid="0">
      <p:cViewPr>
        <p:scale>
          <a:sx n="80" d="100"/>
          <a:sy n="80" d="100"/>
        </p:scale>
        <p:origin x="114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1D73C047-F70C-4569-A0A0-3695DAB8E271}" type="datetimeFigureOut">
              <a:rPr lang="en-GB" smtClean="0"/>
              <a:t>19/07/2022</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D8029FF1-B1A0-4920-9AD0-C7715AE14CA6}" type="slidenum">
              <a:rPr lang="en-GB" smtClean="0"/>
              <a:t>‹#›</a:t>
            </a:fld>
            <a:endParaRPr lang="en-GB"/>
          </a:p>
        </p:txBody>
      </p:sp>
    </p:spTree>
    <p:extLst>
      <p:ext uri="{BB962C8B-B14F-4D97-AF65-F5344CB8AC3E}">
        <p14:creationId xmlns:p14="http://schemas.microsoft.com/office/powerpoint/2010/main" val="408012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29FF1-B1A0-4920-9AD0-C7715AE14CA6}" type="slidenum">
              <a:rPr lang="en-GB" smtClean="0"/>
              <a:t>1</a:t>
            </a:fld>
            <a:endParaRPr lang="en-GB"/>
          </a:p>
        </p:txBody>
      </p:sp>
    </p:spTree>
    <p:extLst>
      <p:ext uri="{BB962C8B-B14F-4D97-AF65-F5344CB8AC3E}">
        <p14:creationId xmlns:p14="http://schemas.microsoft.com/office/powerpoint/2010/main" val="263465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33278C-8B7A-4B46-AB79-3588D0576C03}" type="datetimeFigureOut">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373232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33278C-8B7A-4B46-AB79-3588D0576C03}" type="datetimeFigureOut">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356302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33278C-8B7A-4B46-AB79-3588D0576C03}" type="datetimeFigureOut">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194606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33278C-8B7A-4B46-AB79-3588D0576C03}" type="datetimeFigureOut">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334271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3278C-8B7A-4B46-AB79-3588D0576C03}" type="datetimeFigureOut">
              <a:rPr lang="en-GB" smtClean="0"/>
              <a:t>19/07/2022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260446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33278C-8B7A-4B46-AB79-3588D0576C03}" type="datetimeFigureOut">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158025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33278C-8B7A-4B46-AB79-3588D0576C03}" type="datetimeFigureOut">
              <a:rPr lang="en-GB" smtClean="0"/>
              <a:t>19/07/2022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14187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33278C-8B7A-4B46-AB79-3588D0576C03}" type="datetimeFigureOut">
              <a:rPr lang="en-GB" smtClean="0"/>
              <a:t>19/07/2022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423161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3278C-8B7A-4B46-AB79-3588D0576C03}" type="datetimeFigureOut">
              <a:rPr lang="en-GB" smtClean="0"/>
              <a:t>19/07/2022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267887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3278C-8B7A-4B46-AB79-3588D0576C03}" type="datetimeFigureOut">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358630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3278C-8B7A-4B46-AB79-3588D0576C03}" type="datetimeFigureOut">
              <a:rPr lang="en-GB" smtClean="0"/>
              <a:t>19/07/2022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1621B-9D91-4DCB-BA69-C40EE8E55437}" type="slidenum">
              <a:rPr lang="en-GB" smtClean="0"/>
              <a:t>‹#›</a:t>
            </a:fld>
            <a:endParaRPr lang="en-GB"/>
          </a:p>
        </p:txBody>
      </p:sp>
    </p:spTree>
    <p:extLst>
      <p:ext uri="{BB962C8B-B14F-4D97-AF65-F5344CB8AC3E}">
        <p14:creationId xmlns:p14="http://schemas.microsoft.com/office/powerpoint/2010/main" val="69612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3278C-8B7A-4B46-AB79-3588D0576C03}" type="datetimeFigureOut">
              <a:rPr lang="en-GB" smtClean="0"/>
              <a:t>19/07/2022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1621B-9D91-4DCB-BA69-C40EE8E55437}" type="slidenum">
              <a:rPr lang="en-GB" smtClean="0"/>
              <a:t>‹#›</a:t>
            </a:fld>
            <a:endParaRPr lang="en-GB"/>
          </a:p>
        </p:txBody>
      </p:sp>
    </p:spTree>
    <p:extLst>
      <p:ext uri="{BB962C8B-B14F-4D97-AF65-F5344CB8AC3E}">
        <p14:creationId xmlns:p14="http://schemas.microsoft.com/office/powerpoint/2010/main" val="251700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2" y="222029"/>
            <a:ext cx="7937694" cy="396947"/>
          </a:xfrm>
        </p:spPr>
        <p:txBody>
          <a:bodyPr>
            <a:normAutofit/>
          </a:bodyPr>
          <a:lstStyle/>
          <a:p>
            <a:pPr algn="l"/>
            <a:r>
              <a:rPr lang="en-GB" sz="2000" b="1" dirty="0" smtClean="0">
                <a:latin typeface="Arial" panose="020B0604020202020204" pitchFamily="34" charset="0"/>
                <a:cs typeface="Arial" panose="020B0604020202020204" pitchFamily="34" charset="0"/>
              </a:rPr>
              <a:t>PHOTOGRAPHY - </a:t>
            </a:r>
            <a:r>
              <a:rPr lang="en-GB" sz="2000" dirty="0" smtClean="0">
                <a:latin typeface="Arial" panose="020B0604020202020204" pitchFamily="34" charset="0"/>
                <a:cs typeface="Arial" panose="020B0604020202020204" pitchFamily="34" charset="0"/>
              </a:rPr>
              <a:t>Curriculum Overview </a:t>
            </a:r>
            <a:r>
              <a:rPr lang="en-GB" sz="2000" b="1" dirty="0" smtClean="0">
                <a:latin typeface="Arial" panose="020B0604020202020204" pitchFamily="34" charset="0"/>
                <a:cs typeface="Arial" panose="020B0604020202020204" pitchFamily="34" charset="0"/>
              </a:rPr>
              <a:t>2022 - 2023</a:t>
            </a:r>
            <a:endParaRPr lang="en-GB" sz="20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70194860"/>
              </p:ext>
            </p:extLst>
          </p:nvPr>
        </p:nvGraphicFramePr>
        <p:xfrm>
          <a:off x="365764" y="759651"/>
          <a:ext cx="8496203" cy="6065520"/>
        </p:xfrm>
        <a:graphic>
          <a:graphicData uri="http://schemas.openxmlformats.org/drawingml/2006/table">
            <a:tbl>
              <a:tblPr firstRow="1" bandRow="1">
                <a:tableStyleId>{5C22544A-7EE6-4342-B048-85BDC9FD1C3A}</a:tableStyleId>
              </a:tblPr>
              <a:tblGrid>
                <a:gridCol w="434336">
                  <a:extLst>
                    <a:ext uri="{9D8B030D-6E8A-4147-A177-3AD203B41FA5}">
                      <a16:colId xmlns:a16="http://schemas.microsoft.com/office/drawing/2014/main" val="20000"/>
                    </a:ext>
                  </a:extLst>
                </a:gridCol>
                <a:gridCol w="1573414">
                  <a:extLst>
                    <a:ext uri="{9D8B030D-6E8A-4147-A177-3AD203B41FA5}">
                      <a16:colId xmlns:a16="http://schemas.microsoft.com/office/drawing/2014/main" val="20001"/>
                    </a:ext>
                  </a:extLst>
                </a:gridCol>
                <a:gridCol w="1370854">
                  <a:extLst>
                    <a:ext uri="{9D8B030D-6E8A-4147-A177-3AD203B41FA5}">
                      <a16:colId xmlns:a16="http://schemas.microsoft.com/office/drawing/2014/main" val="20002"/>
                    </a:ext>
                  </a:extLst>
                </a:gridCol>
                <a:gridCol w="1309243">
                  <a:extLst>
                    <a:ext uri="{9D8B030D-6E8A-4147-A177-3AD203B41FA5}">
                      <a16:colId xmlns:a16="http://schemas.microsoft.com/office/drawing/2014/main" val="20003"/>
                    </a:ext>
                  </a:extLst>
                </a:gridCol>
                <a:gridCol w="1340048">
                  <a:extLst>
                    <a:ext uri="{9D8B030D-6E8A-4147-A177-3AD203B41FA5}">
                      <a16:colId xmlns:a16="http://schemas.microsoft.com/office/drawing/2014/main" val="20004"/>
                    </a:ext>
                  </a:extLst>
                </a:gridCol>
                <a:gridCol w="1229542">
                  <a:extLst>
                    <a:ext uri="{9D8B030D-6E8A-4147-A177-3AD203B41FA5}">
                      <a16:colId xmlns:a16="http://schemas.microsoft.com/office/drawing/2014/main" val="20005"/>
                    </a:ext>
                  </a:extLst>
                </a:gridCol>
                <a:gridCol w="1238766">
                  <a:extLst>
                    <a:ext uri="{9D8B030D-6E8A-4147-A177-3AD203B41FA5}">
                      <a16:colId xmlns:a16="http://schemas.microsoft.com/office/drawing/2014/main" val="20006"/>
                    </a:ext>
                  </a:extLst>
                </a:gridCol>
              </a:tblGrid>
              <a:tr h="163458">
                <a:tc>
                  <a:txBody>
                    <a:bodyPr/>
                    <a:lstStyle/>
                    <a:p>
                      <a:pPr algn="ctr"/>
                      <a:r>
                        <a:rPr lang="en-GB" sz="700" dirty="0" smtClean="0">
                          <a:solidFill>
                            <a:schemeClr val="tx1"/>
                          </a:solidFill>
                          <a:latin typeface="Arial" panose="020B0604020202020204" pitchFamily="34" charset="0"/>
                          <a:cs typeface="Arial" panose="020B0604020202020204" pitchFamily="34" charset="0"/>
                        </a:rPr>
                        <a:t>YEAR</a:t>
                      </a:r>
                      <a:endParaRPr lang="en-GB" sz="7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AUTUMN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AUTUMN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SPRING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SPRING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SUMMER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SUMMER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47357">
                <a:tc>
                  <a:txBody>
                    <a:bodyPr/>
                    <a:lstStyle/>
                    <a:p>
                      <a:pPr algn="ctr"/>
                      <a:endParaRPr lang="en-GB" sz="900" b="1" dirty="0" smtClean="0">
                        <a:solidFill>
                          <a:schemeClr val="tx1"/>
                        </a:solidFill>
                        <a:latin typeface="Arial" panose="020B0604020202020204" pitchFamily="34" charset="0"/>
                        <a:cs typeface="Arial" panose="020B0604020202020204" pitchFamily="34" charset="0"/>
                      </a:endParaRPr>
                    </a:p>
                    <a:p>
                      <a:pPr algn="ctr"/>
                      <a:r>
                        <a:rPr lang="en-GB" sz="700" b="1" dirty="0" smtClean="0">
                          <a:solidFill>
                            <a:schemeClr val="tx1"/>
                          </a:solidFill>
                          <a:latin typeface="Arial" panose="020B0604020202020204" pitchFamily="34" charset="0"/>
                          <a:cs typeface="Arial" panose="020B0604020202020204" pitchFamily="34" charset="0"/>
                        </a:rPr>
                        <a:t>OVER</a:t>
                      </a:r>
                    </a:p>
                    <a:p>
                      <a:pPr algn="ctr"/>
                      <a:r>
                        <a:rPr lang="en-GB" sz="700" b="1" dirty="0" smtClean="0">
                          <a:solidFill>
                            <a:schemeClr val="tx1"/>
                          </a:solidFill>
                          <a:latin typeface="Arial" panose="020B0604020202020204" pitchFamily="34" charset="0"/>
                          <a:cs typeface="Arial" panose="020B0604020202020204" pitchFamily="34" charset="0"/>
                        </a:rPr>
                        <a:t>VIEW</a:t>
                      </a:r>
                      <a:endParaRPr lang="en-GB" sz="7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Skilling</a:t>
                      </a:r>
                      <a:r>
                        <a:rPr lang="en-GB" sz="700" baseline="0" dirty="0" smtClean="0">
                          <a:solidFill>
                            <a:schemeClr val="tx1"/>
                          </a:solidFill>
                        </a:rPr>
                        <a:t>-Up Workshops</a:t>
                      </a: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INTRODUCTION</a:t>
                      </a:r>
                      <a:r>
                        <a:rPr lang="en-GB" sz="700" b="1" baseline="0" dirty="0" smtClean="0">
                          <a:solidFill>
                            <a:schemeClr val="tx1"/>
                          </a:solidFill>
                        </a:rPr>
                        <a:t> TO COURSE.</a:t>
                      </a:r>
                      <a:br>
                        <a:rPr lang="en-GB" sz="700" b="1" baseline="0" dirty="0" smtClean="0">
                          <a:solidFill>
                            <a:schemeClr val="tx1"/>
                          </a:solidFill>
                        </a:rPr>
                      </a:br>
                      <a:r>
                        <a:rPr lang="en-GB" sz="700" b="1" dirty="0" smtClean="0">
                          <a:solidFill>
                            <a:schemeClr val="tx1"/>
                          </a:solidFill>
                        </a:rPr>
                        <a:t>FORMAL ELEMENTS.</a:t>
                      </a:r>
                      <a:endParaRPr lang="en-GB" sz="7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COMPOSITION.</a:t>
                      </a:r>
                      <a:endParaRPr lang="en-GB" sz="7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PHOTOSHOP </a:t>
                      </a:r>
                      <a:r>
                        <a:rPr lang="en-GB" sz="700" b="1" dirty="0" smtClean="0">
                          <a:solidFill>
                            <a:schemeClr val="tx1"/>
                          </a:solidFill>
                        </a:rPr>
                        <a:t>BASICS.</a:t>
                      </a:r>
                      <a:endParaRPr lang="en-GB" sz="7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LETTERING.</a:t>
                      </a:r>
                      <a:endParaRPr lang="en-GB" sz="7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aseline="0" dirty="0" smtClean="0">
                          <a:solidFill>
                            <a:schemeClr val="tx1"/>
                          </a:solidFill>
                        </a:rPr>
                        <a:t>Conceptual &amp; Advanced Skills</a:t>
                      </a: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MUNDANE STARTING </a:t>
                      </a:r>
                      <a:r>
                        <a:rPr lang="en-GB" sz="700" b="1" baseline="0" dirty="0" smtClean="0">
                          <a:solidFill>
                            <a:schemeClr val="tx1"/>
                          </a:solidFill>
                        </a:rPr>
                        <a:t>POINTS.</a:t>
                      </a:r>
                      <a:endParaRPr lang="en-GB" sz="7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PROFESSIONAL </a:t>
                      </a:r>
                      <a:r>
                        <a:rPr lang="en-GB" sz="700" b="1" baseline="0" dirty="0" smtClean="0">
                          <a:solidFill>
                            <a:schemeClr val="tx1"/>
                          </a:solidFill>
                        </a:rPr>
                        <a:t>PORTRAITURE.</a:t>
                      </a:r>
                      <a:endParaRPr lang="en-GB" sz="7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CRITICAL </a:t>
                      </a:r>
                      <a:r>
                        <a:rPr lang="en-GB" sz="700" b="1" baseline="0" dirty="0" smtClean="0">
                          <a:solidFill>
                            <a:schemeClr val="tx1"/>
                          </a:solidFill>
                        </a:rPr>
                        <a:t>ANALYSIS.</a:t>
                      </a:r>
                      <a:endParaRPr lang="en-GB" sz="7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PI </a:t>
                      </a:r>
                      <a:r>
                        <a:rPr lang="en-GB" sz="700" b="1" baseline="0" dirty="0" smtClean="0">
                          <a:solidFill>
                            <a:schemeClr val="tx1"/>
                          </a:solidFill>
                        </a:rPr>
                        <a:t>– PREPARATION.</a:t>
                      </a:r>
                      <a:endParaRPr lang="en-GB" sz="700" b="1"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a:t>
                      </a:r>
                      <a:r>
                        <a:rPr lang="en-GB" sz="700" b="1" dirty="0" smtClean="0">
                          <a:solidFill>
                            <a:schemeClr val="tx1"/>
                          </a:solidFill>
                        </a:rPr>
                        <a:t>STUDY.</a:t>
                      </a:r>
                      <a:endParaRPr lang="en-GB" sz="700" b="1" dirty="0" smtClean="0">
                        <a:solidFill>
                          <a:schemeClr val="tx1"/>
                        </a:solidFill>
                      </a:endParaRPr>
                    </a:p>
                    <a:p>
                      <a:pPr algn="ctr"/>
                      <a:r>
                        <a:rPr lang="en-GB" sz="700" b="1" dirty="0" smtClean="0">
                          <a:solidFill>
                            <a:schemeClr val="tx1"/>
                          </a:solidFill>
                        </a:rPr>
                        <a:t>Each</a:t>
                      </a:r>
                      <a:r>
                        <a:rPr lang="en-GB" sz="700" b="1" baseline="0" dirty="0" smtClean="0">
                          <a:solidFill>
                            <a:schemeClr val="tx1"/>
                          </a:solidFill>
                        </a:rPr>
                        <a:t> of the 4 Assessment Objectives are given a relevant time </a:t>
                      </a:r>
                      <a:r>
                        <a:rPr lang="en-GB" sz="700" b="1" baseline="0" dirty="0" smtClean="0">
                          <a:solidFill>
                            <a:schemeClr val="tx1"/>
                          </a:solidFill>
                        </a:rPr>
                        <a:t>span.</a:t>
                      </a:r>
                      <a:endParaRPr lang="en-GB" sz="7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a:t>
                      </a:r>
                      <a:r>
                        <a:rPr lang="en-GB" sz="700" b="1" dirty="0" smtClean="0">
                          <a:solidFill>
                            <a:schemeClr val="tx1"/>
                          </a:solidFill>
                        </a:rPr>
                        <a:t>STUDY.</a:t>
                      </a:r>
                      <a:endParaRPr lang="en-GB" sz="700" b="1" dirty="0" smtClean="0">
                        <a:solidFill>
                          <a:schemeClr val="tx1"/>
                        </a:solidFill>
                      </a:endParaRPr>
                    </a:p>
                    <a:p>
                      <a:pPr algn="ctr"/>
                      <a:r>
                        <a:rPr lang="en-GB" sz="700" b="1" dirty="0" smtClean="0">
                          <a:solidFill>
                            <a:schemeClr val="tx1"/>
                          </a:solidFill>
                        </a:rPr>
                        <a:t>1:1 Tuition using students personal plastic </a:t>
                      </a:r>
                      <a:r>
                        <a:rPr lang="en-GB" sz="700" b="1" dirty="0" smtClean="0">
                          <a:solidFill>
                            <a:schemeClr val="tx1"/>
                          </a:solidFill>
                        </a:rPr>
                        <a:t>folders.</a:t>
                      </a:r>
                      <a:endParaRPr lang="en-GB" sz="7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a:t>
                      </a:r>
                      <a:r>
                        <a:rPr lang="en-GB" sz="700" b="1" dirty="0" smtClean="0">
                          <a:solidFill>
                            <a:schemeClr val="tx1"/>
                          </a:solidFill>
                        </a:rPr>
                        <a:t>STUDY.</a:t>
                      </a:r>
                      <a:endParaRPr lang="en-GB" sz="700" b="1" dirty="0" smtClean="0">
                        <a:solidFill>
                          <a:schemeClr val="tx1"/>
                        </a:solidFill>
                      </a:endParaRPr>
                    </a:p>
                    <a:p>
                      <a:pPr algn="ctr"/>
                      <a:r>
                        <a:rPr lang="en-GB" sz="700" b="1" dirty="0" smtClean="0">
                          <a:solidFill>
                            <a:schemeClr val="tx1"/>
                          </a:solidFill>
                        </a:rPr>
                        <a:t>1:1 Tuition using students personal plastic </a:t>
                      </a:r>
                      <a:r>
                        <a:rPr lang="en-GB" sz="700" b="1" dirty="0" smtClean="0">
                          <a:solidFill>
                            <a:schemeClr val="tx1"/>
                          </a:solidFill>
                        </a:rPr>
                        <a:t>folders.</a:t>
                      </a:r>
                      <a:endParaRPr lang="en-GB" sz="7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dirty="0" smtClean="0">
                          <a:solidFill>
                            <a:schemeClr val="tx1"/>
                          </a:solidFill>
                        </a:rPr>
                        <a:t>Personal</a:t>
                      </a:r>
                      <a:r>
                        <a:rPr lang="en-GB" sz="700" baseline="0" dirty="0" smtClean="0">
                          <a:solidFill>
                            <a:schemeClr val="tx1"/>
                          </a:solidFill>
                        </a:rPr>
                        <a:t> Investigation</a:t>
                      </a:r>
                      <a:r>
                        <a:rPr lang="en-GB" sz="700" dirty="0" smtClean="0">
                          <a:solidFill>
                            <a:schemeClr val="tx1"/>
                          </a:solidFill>
                        </a:rPr>
                        <a:t> </a:t>
                      </a:r>
                      <a:r>
                        <a:rPr lang="en-GB" sz="700" b="1" dirty="0" smtClean="0">
                          <a:solidFill>
                            <a:schemeClr val="tx1"/>
                          </a:solidFill>
                        </a:rPr>
                        <a:t>Preparation for</a:t>
                      </a:r>
                      <a:r>
                        <a:rPr lang="en-GB" sz="700" b="1" baseline="0" dirty="0" smtClean="0">
                          <a:solidFill>
                            <a:schemeClr val="tx1"/>
                          </a:solidFill>
                        </a:rPr>
                        <a:t> YR13</a:t>
                      </a:r>
                      <a:endParaRPr lang="en-GB" sz="7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CONCEPTUAL MINI PROJECTS</a:t>
                      </a:r>
                      <a:endParaRPr lang="en-GB" sz="7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700" dirty="0" smtClean="0">
                          <a:solidFill>
                            <a:schemeClr val="tx1"/>
                          </a:solidFill>
                        </a:rPr>
                        <a:t>‘Thinking outside the box’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29508">
                <a:tc>
                  <a:txBody>
                    <a:bodyPr/>
                    <a:lstStyle/>
                    <a:p>
                      <a:pPr algn="ctr"/>
                      <a:endParaRPr lang="en-GB" sz="1100"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r>
                        <a:rPr lang="en-GB" sz="1400" b="1" dirty="0" smtClean="0">
                          <a:solidFill>
                            <a:schemeClr val="tx1"/>
                          </a:solidFill>
                          <a:latin typeface="Arial" panose="020B0604020202020204" pitchFamily="34" charset="0"/>
                          <a:cs typeface="Arial" panose="020B0604020202020204" pitchFamily="34" charset="0"/>
                        </a:rPr>
                        <a:t>12</a:t>
                      </a:r>
                      <a:endParaRPr lang="en-GB" sz="14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b="1" dirty="0" smtClean="0">
                          <a:solidFill>
                            <a:schemeClr val="tx1"/>
                          </a:solidFill>
                        </a:rPr>
                        <a:t>Introduction to the course</a:t>
                      </a:r>
                    </a:p>
                    <a:p>
                      <a:pPr algn="l"/>
                      <a:r>
                        <a:rPr lang="en-GB" sz="700" b="0" dirty="0" smtClean="0">
                          <a:solidFill>
                            <a:schemeClr val="tx1"/>
                          </a:solidFill>
                        </a:rPr>
                        <a:t>Outline</a:t>
                      </a:r>
                      <a:r>
                        <a:rPr lang="en-GB" sz="700" b="0" baseline="0" dirty="0" smtClean="0">
                          <a:solidFill>
                            <a:schemeClr val="tx1"/>
                          </a:solidFill>
                        </a:rPr>
                        <a:t> to the course and expectations for success with accompanying PPT.</a:t>
                      </a:r>
                      <a:br>
                        <a:rPr lang="en-GB" sz="700" b="0" baseline="0" dirty="0" smtClean="0">
                          <a:solidFill>
                            <a:schemeClr val="tx1"/>
                          </a:solidFill>
                        </a:rPr>
                      </a:br>
                      <a:r>
                        <a:rPr lang="en-GB" sz="700" b="0" baseline="0" dirty="0" smtClean="0">
                          <a:solidFill>
                            <a:schemeClr val="tx1"/>
                          </a:solidFill>
                        </a:rPr>
                        <a:t>I use myself as an active practitioner within the creative industry and photography. I explain about the work I did as a graphic designer before becoming a teacher, which includes: commissioning and working with professional photographers on major brands and companies across London, salary expectations and careers within the field. I worked for nearly 20years in the profession as a full time employee and later as a freelance designer.</a:t>
                      </a:r>
                      <a:r>
                        <a:rPr lang="en-GB" sz="700" b="1" dirty="0" smtClean="0">
                          <a:solidFill>
                            <a:schemeClr val="tx1"/>
                          </a:solidFill>
                        </a:rPr>
                        <a:t/>
                      </a:r>
                      <a:br>
                        <a:rPr lang="en-GB" sz="700" b="1" dirty="0" smtClean="0">
                          <a:solidFill>
                            <a:schemeClr val="tx1"/>
                          </a:solidFill>
                        </a:rPr>
                      </a:br>
                      <a:r>
                        <a:rPr lang="en-GB" sz="700" b="1" dirty="0" smtClean="0">
                          <a:solidFill>
                            <a:schemeClr val="tx1"/>
                          </a:solidFill>
                        </a:rPr>
                        <a:t>Name </a:t>
                      </a:r>
                      <a:r>
                        <a:rPr lang="en-GB" sz="700" b="1" dirty="0" smtClean="0">
                          <a:solidFill>
                            <a:schemeClr val="tx1"/>
                          </a:solidFill>
                        </a:rPr>
                        <a:t>in Photoshop</a:t>
                      </a:r>
                    </a:p>
                    <a:p>
                      <a:pPr algn="l"/>
                      <a:r>
                        <a:rPr lang="en-GB" sz="700" b="0" dirty="0" smtClean="0">
                          <a:solidFill>
                            <a:schemeClr val="tx1"/>
                          </a:solidFill>
                        </a:rPr>
                        <a:t>Create</a:t>
                      </a:r>
                      <a:r>
                        <a:rPr lang="en-GB" sz="700" b="0" baseline="0" dirty="0" smtClean="0">
                          <a:solidFill>
                            <a:schemeClr val="tx1"/>
                          </a:solidFill>
                        </a:rPr>
                        <a:t> your name using Photoshop (PS) – learn basic commands and techniques.</a:t>
                      </a:r>
                    </a:p>
                    <a:p>
                      <a:pPr algn="l"/>
                      <a:r>
                        <a:rPr lang="en-GB" sz="700" b="1" dirty="0" smtClean="0">
                          <a:solidFill>
                            <a:schemeClr val="tx1"/>
                          </a:solidFill>
                        </a:rPr>
                        <a:t>Words &amp;</a:t>
                      </a:r>
                      <a:r>
                        <a:rPr lang="en-GB" sz="700" b="1" baseline="0" dirty="0" smtClean="0">
                          <a:solidFill>
                            <a:schemeClr val="tx1"/>
                          </a:solidFill>
                        </a:rPr>
                        <a:t> Images</a:t>
                      </a:r>
                      <a:endParaRPr lang="en-GB" sz="700" b="1" dirty="0" smtClean="0">
                        <a:solidFill>
                          <a:schemeClr val="tx1"/>
                        </a:solidFill>
                      </a:endParaRPr>
                    </a:p>
                    <a:p>
                      <a:pPr algn="l"/>
                      <a:r>
                        <a:rPr lang="en-GB" sz="700" b="0" dirty="0" smtClean="0">
                          <a:solidFill>
                            <a:schemeClr val="tx1"/>
                          </a:solidFill>
                        </a:rPr>
                        <a:t>Use summer work</a:t>
                      </a:r>
                      <a:r>
                        <a:rPr lang="en-GB" sz="700" b="0" baseline="0" dirty="0" smtClean="0">
                          <a:solidFill>
                            <a:schemeClr val="tx1"/>
                          </a:solidFill>
                        </a:rPr>
                        <a:t> photo and combine with lettering using techniques from above - further develops basic PS skills.</a:t>
                      </a:r>
                    </a:p>
                    <a:p>
                      <a:pPr algn="l"/>
                      <a:r>
                        <a:rPr lang="en-GB" sz="700" b="1" dirty="0" smtClean="0">
                          <a:solidFill>
                            <a:schemeClr val="tx1"/>
                          </a:solidFill>
                        </a:rPr>
                        <a:t>Photography Colour Hunt</a:t>
                      </a:r>
                    </a:p>
                    <a:p>
                      <a:pPr algn="l"/>
                      <a:r>
                        <a:rPr lang="en-GB" sz="700" b="0" dirty="0" smtClean="0">
                          <a:solidFill>
                            <a:schemeClr val="tx1"/>
                          </a:solidFill>
                        </a:rPr>
                        <a:t>Shoot</a:t>
                      </a:r>
                      <a:r>
                        <a:rPr lang="en-GB" sz="700" b="0" baseline="0" dirty="0" smtClean="0">
                          <a:solidFill>
                            <a:schemeClr val="tx1"/>
                          </a:solidFill>
                        </a:rPr>
                        <a:t> a selection of objects and colours - develops looking closely &amp; creating a grid in PS.</a:t>
                      </a:r>
                    </a:p>
                    <a:p>
                      <a:pPr algn="l"/>
                      <a:r>
                        <a:rPr lang="en-GB" sz="700" b="1" dirty="0" smtClean="0">
                          <a:solidFill>
                            <a:schemeClr val="tx1"/>
                          </a:solidFill>
                        </a:rPr>
                        <a:t>The Formal Elements</a:t>
                      </a:r>
                      <a:r>
                        <a:rPr lang="en-GB" sz="700" dirty="0" smtClean="0">
                          <a:solidFill>
                            <a:schemeClr val="tx1"/>
                          </a:solidFill>
                        </a:rPr>
                        <a:t/>
                      </a:r>
                      <a:br>
                        <a:rPr lang="en-GB" sz="700" dirty="0" smtClean="0">
                          <a:solidFill>
                            <a:schemeClr val="tx1"/>
                          </a:solidFill>
                        </a:rPr>
                      </a:br>
                      <a:r>
                        <a:rPr lang="en-GB" sz="700" dirty="0" smtClean="0">
                          <a:solidFill>
                            <a:schemeClr val="tx1"/>
                          </a:solidFill>
                        </a:rPr>
                        <a:t>Shoot 6 images that represent 1 of the Formal Elements – PS</a:t>
                      </a:r>
                      <a:r>
                        <a:rPr lang="en-GB" sz="700" baseline="0" dirty="0" smtClean="0">
                          <a:solidFill>
                            <a:schemeClr val="tx1"/>
                          </a:solidFill>
                        </a:rPr>
                        <a:t> used to enhance, crop and put images into a </a:t>
                      </a:r>
                      <a:r>
                        <a:rPr lang="en-GB" sz="700" dirty="0" smtClean="0">
                          <a:solidFill>
                            <a:schemeClr val="tx1"/>
                          </a:solidFill>
                        </a:rPr>
                        <a:t>grid.</a:t>
                      </a:r>
                      <a:endParaRPr lang="en-GB" sz="700" b="1" dirty="0" smtClean="0">
                        <a:solidFill>
                          <a:schemeClr val="tx1"/>
                        </a:solidFill>
                      </a:endParaRPr>
                    </a:p>
                    <a:p>
                      <a:pPr algn="l"/>
                      <a:r>
                        <a:rPr lang="en-GB" sz="700" b="1" dirty="0" smtClean="0">
                          <a:solidFill>
                            <a:schemeClr val="tx1"/>
                          </a:solidFill>
                        </a:rPr>
                        <a:t>Alphabet-ology</a:t>
                      </a:r>
                      <a:r>
                        <a:rPr lang="en-GB" sz="700" dirty="0" smtClean="0">
                          <a:solidFill>
                            <a:schemeClr val="tx1"/>
                          </a:solidFill>
                        </a:rPr>
                        <a:t> </a:t>
                      </a:r>
                      <a:br>
                        <a:rPr lang="en-GB" sz="700" dirty="0" smtClean="0">
                          <a:solidFill>
                            <a:schemeClr val="tx1"/>
                          </a:solidFill>
                        </a:rPr>
                      </a:br>
                      <a:r>
                        <a:rPr lang="en-GB" sz="700" dirty="0" smtClean="0">
                          <a:solidFill>
                            <a:schemeClr val="tx1"/>
                          </a:solidFill>
                        </a:rPr>
                        <a:t>Photograph each letter of the alphabet not</a:t>
                      </a:r>
                      <a:r>
                        <a:rPr lang="en-GB" sz="700" baseline="0" dirty="0" smtClean="0">
                          <a:solidFill>
                            <a:schemeClr val="tx1"/>
                          </a:solidFill>
                        </a:rPr>
                        <a:t> using</a:t>
                      </a:r>
                      <a:r>
                        <a:rPr lang="en-GB" sz="700" dirty="0" smtClean="0">
                          <a:solidFill>
                            <a:schemeClr val="tx1"/>
                          </a:solidFill>
                        </a:rPr>
                        <a:t> real or constructed letters</a:t>
                      </a:r>
                      <a:r>
                        <a:rPr lang="en-GB" sz="700" baseline="0" dirty="0" smtClean="0">
                          <a:solidFill>
                            <a:schemeClr val="tx1"/>
                          </a:solidFill>
                        </a:rPr>
                        <a:t> – Seeing the world differently - in camera crop, creative viewpoints, PS into grid.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What to Photograph</a:t>
                      </a:r>
                      <a:br>
                        <a:rPr lang="en-GB" sz="700" b="1" dirty="0" smtClean="0">
                          <a:solidFill>
                            <a:schemeClr val="tx1"/>
                          </a:solidFill>
                        </a:rPr>
                      </a:br>
                      <a:r>
                        <a:rPr lang="en-GB" sz="700" b="0" dirty="0" smtClean="0">
                          <a:solidFill>
                            <a:schemeClr val="tx1"/>
                          </a:solidFill>
                        </a:rPr>
                        <a:t>24 ideas for images</a:t>
                      </a:r>
                      <a:r>
                        <a:rPr lang="en-GB" sz="700" b="0" baseline="0" dirty="0" smtClean="0">
                          <a:solidFill>
                            <a:schemeClr val="tx1"/>
                          </a:solidFill>
                        </a:rPr>
                        <a:t> chosen by the</a:t>
                      </a:r>
                      <a:r>
                        <a:rPr lang="en-GB" sz="700" b="0" dirty="0" smtClean="0">
                          <a:solidFill>
                            <a:schemeClr val="tx1"/>
                          </a:solidFill>
                        </a:rPr>
                        <a:t> students</a:t>
                      </a:r>
                      <a:r>
                        <a:rPr lang="en-GB" sz="700" b="0" baseline="0" dirty="0" smtClean="0">
                          <a:solidFill>
                            <a:schemeClr val="tx1"/>
                          </a:solidFill>
                        </a:rPr>
                        <a:t> – each image must be photographed by each student – images cropped, enhance and presented as a grid in PS.</a:t>
                      </a:r>
                      <a:endParaRPr lang="en-GB" sz="7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b="1" baseline="0" dirty="0" smtClean="0">
                          <a:solidFill>
                            <a:schemeClr val="tx1"/>
                          </a:solidFill>
                        </a:rPr>
                        <a:t>The Bench</a:t>
                      </a:r>
                      <a:br>
                        <a:rPr lang="en-GB" sz="700" b="1" baseline="0" dirty="0" smtClean="0">
                          <a:solidFill>
                            <a:schemeClr val="tx1"/>
                          </a:solidFill>
                        </a:rPr>
                      </a:br>
                      <a:r>
                        <a:rPr lang="en-GB" sz="700" dirty="0" smtClean="0">
                          <a:solidFill>
                            <a:schemeClr val="tx1"/>
                          </a:solidFill>
                        </a:rPr>
                        <a:t>Creative solutions required from</a:t>
                      </a:r>
                      <a:r>
                        <a:rPr lang="en-GB" sz="700" baseline="0" dirty="0" smtClean="0">
                          <a:solidFill>
                            <a:schemeClr val="tx1"/>
                          </a:solidFill>
                        </a:rPr>
                        <a:t> a mundane starting point – Open-ended brief with little guidance allowing student to develop their work in any way they wish.</a:t>
                      </a:r>
                      <a:endParaRPr lang="en-GB" sz="7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The Bench-2</a:t>
                      </a:r>
                      <a:br>
                        <a:rPr lang="en-GB" sz="700" b="1" baseline="0" dirty="0" smtClean="0">
                          <a:solidFill>
                            <a:schemeClr val="tx1"/>
                          </a:solidFill>
                        </a:rPr>
                      </a:br>
                      <a:r>
                        <a:rPr lang="en-GB" sz="700" dirty="0" smtClean="0">
                          <a:solidFill>
                            <a:schemeClr val="tx1"/>
                          </a:solidFill>
                        </a:rPr>
                        <a:t>The best marks can</a:t>
                      </a:r>
                      <a:r>
                        <a:rPr lang="en-GB" sz="700" baseline="0" dirty="0" smtClean="0">
                          <a:solidFill>
                            <a:schemeClr val="tx1"/>
                          </a:solidFill>
                        </a:rPr>
                        <a:t> only be attained if ideas are taken as far as possible – designed to take a good idea and make it better.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The Bench-3</a:t>
                      </a:r>
                      <a:br>
                        <a:rPr lang="en-GB" sz="700" b="1" baseline="0" dirty="0" smtClean="0">
                          <a:solidFill>
                            <a:schemeClr val="tx1"/>
                          </a:solidFill>
                        </a:rPr>
                      </a:br>
                      <a:r>
                        <a:rPr lang="en-GB" sz="700" dirty="0" smtClean="0">
                          <a:solidFill>
                            <a:schemeClr val="tx1"/>
                          </a:solidFill>
                        </a:rPr>
                        <a:t>Take</a:t>
                      </a:r>
                      <a:r>
                        <a:rPr lang="en-GB" sz="700" baseline="0" dirty="0" smtClean="0">
                          <a:solidFill>
                            <a:schemeClr val="tx1"/>
                          </a:solidFill>
                        </a:rPr>
                        <a:t> it further.</a:t>
                      </a:r>
                      <a:endParaRPr lang="en-GB" sz="7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15-Second Portrait -LONDON</a:t>
                      </a:r>
                      <a:br>
                        <a:rPr lang="en-GB" sz="700" b="1" baseline="0" dirty="0" smtClean="0">
                          <a:solidFill>
                            <a:schemeClr val="tx1"/>
                          </a:solidFill>
                        </a:rPr>
                      </a:br>
                      <a:r>
                        <a:rPr lang="en-GB" sz="700" b="0" baseline="0" dirty="0" smtClean="0">
                          <a:solidFill>
                            <a:schemeClr val="tx1"/>
                          </a:solidFill>
                        </a:rPr>
                        <a:t>Simple professional style portraits – </a:t>
                      </a:r>
                      <a:r>
                        <a:rPr lang="en-GB" sz="700" b="0" baseline="0" dirty="0" smtClean="0">
                          <a:solidFill>
                            <a:schemeClr val="tx1"/>
                          </a:solidFill>
                        </a:rPr>
                        <a:t>matching hair, clothing </a:t>
                      </a:r>
                      <a:r>
                        <a:rPr lang="en-GB" sz="700" b="0" baseline="0" dirty="0" smtClean="0">
                          <a:solidFill>
                            <a:schemeClr val="tx1"/>
                          </a:solidFill>
                        </a:rPr>
                        <a:t>colours to </a:t>
                      </a:r>
                      <a:r>
                        <a:rPr lang="en-GB" sz="700" b="0" baseline="0" dirty="0" err="1" smtClean="0">
                          <a:solidFill>
                            <a:schemeClr val="tx1"/>
                          </a:solidFill>
                        </a:rPr>
                        <a:t>backgounds</a:t>
                      </a:r>
                      <a:r>
                        <a:rPr lang="en-GB" sz="700" b="0" baseline="0" dirty="0" smtClean="0">
                          <a:solidFill>
                            <a:schemeClr val="tx1"/>
                          </a:solidFill>
                        </a:rPr>
                        <a:t> and </a:t>
                      </a:r>
                      <a:r>
                        <a:rPr lang="en-GB" sz="700" b="0" baseline="0" dirty="0" smtClean="0">
                          <a:solidFill>
                            <a:schemeClr val="tx1"/>
                          </a:solidFill>
                        </a:rPr>
                        <a:t>with no </a:t>
                      </a:r>
                      <a:r>
                        <a:rPr lang="en-GB" sz="700" b="0" baseline="0" dirty="0" smtClean="0">
                          <a:solidFill>
                            <a:schemeClr val="tx1"/>
                          </a:solidFill>
                        </a:rPr>
                        <a:t>smiling.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In Context</a:t>
                      </a:r>
                      <a:r>
                        <a:rPr lang="en-GB" sz="700" b="0" baseline="0" dirty="0" smtClean="0">
                          <a:solidFill>
                            <a:schemeClr val="tx1"/>
                          </a:solidFill>
                        </a:rPr>
                        <a:t/>
                      </a:r>
                      <a:br>
                        <a:rPr lang="en-GB" sz="700" b="0" baseline="0" dirty="0" smtClean="0">
                          <a:solidFill>
                            <a:schemeClr val="tx1"/>
                          </a:solidFill>
                        </a:rPr>
                      </a:br>
                      <a:r>
                        <a:rPr lang="en-GB" sz="700" baseline="0" dirty="0" smtClean="0">
                          <a:solidFill>
                            <a:schemeClr val="tx1"/>
                          </a:solidFill>
                        </a:rPr>
                        <a:t>Analysing practitioners work</a:t>
                      </a:r>
                      <a:r>
                        <a:rPr lang="en-GB" sz="700" b="0" baseline="0" dirty="0" smtClean="0">
                          <a:solidFill>
                            <a:schemeClr val="tx1"/>
                          </a:solidFill>
                        </a:rPr>
                        <a:t> – developing skills demonstrating analytical &amp; critical understanding and how to use the writing scaffold sheets.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It’s About</a:t>
                      </a:r>
                      <a:r>
                        <a:rPr lang="en-GB" sz="700" b="1" baseline="0" dirty="0" smtClean="0">
                          <a:solidFill>
                            <a:schemeClr val="tx1"/>
                          </a:solidFill>
                        </a:rPr>
                        <a:t> Time</a:t>
                      </a:r>
                      <a:br>
                        <a:rPr lang="en-GB" sz="700" b="1" baseline="0" dirty="0" smtClean="0">
                          <a:solidFill>
                            <a:schemeClr val="tx1"/>
                          </a:solidFill>
                        </a:rPr>
                      </a:br>
                      <a:r>
                        <a:rPr lang="en-GB" sz="700" baseline="0" dirty="0" smtClean="0">
                          <a:solidFill>
                            <a:schemeClr val="tx1"/>
                          </a:solidFill>
                        </a:rPr>
                        <a:t>How do you show time? – develops skills with using exposure and PS technique.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It’s About</a:t>
                      </a:r>
                      <a:r>
                        <a:rPr lang="en-GB" sz="700" b="1" baseline="0" dirty="0" smtClean="0">
                          <a:solidFill>
                            <a:schemeClr val="tx1"/>
                          </a:solidFill>
                        </a:rPr>
                        <a:t> Time-2</a:t>
                      </a:r>
                      <a:br>
                        <a:rPr lang="en-GB" sz="700" b="1" baseline="0" dirty="0" smtClean="0">
                          <a:solidFill>
                            <a:schemeClr val="tx1"/>
                          </a:solidFill>
                        </a:rPr>
                      </a:br>
                      <a:r>
                        <a:rPr lang="en-GB" sz="700" baseline="0" dirty="0" smtClean="0">
                          <a:solidFill>
                            <a:schemeClr val="tx1"/>
                          </a:solidFill>
                        </a:rPr>
                        <a:t>Improve on Time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smtClean="0">
                          <a:solidFill>
                            <a:schemeClr val="tx1"/>
                          </a:solidFill>
                        </a:rPr>
                        <a:t>It’s About</a:t>
                      </a:r>
                      <a:r>
                        <a:rPr lang="en-GB" sz="700" b="1" baseline="0" dirty="0" smtClean="0">
                          <a:solidFill>
                            <a:schemeClr val="tx1"/>
                          </a:solidFill>
                        </a:rPr>
                        <a:t> Time-2</a:t>
                      </a:r>
                      <a:br>
                        <a:rPr lang="en-GB" sz="700" b="1" baseline="0" dirty="0" smtClean="0">
                          <a:solidFill>
                            <a:schemeClr val="tx1"/>
                          </a:solidFill>
                        </a:rPr>
                      </a:br>
                      <a:r>
                        <a:rPr lang="en-GB" sz="700" baseline="0" dirty="0" smtClean="0">
                          <a:solidFill>
                            <a:schemeClr val="tx1"/>
                          </a:solidFill>
                        </a:rPr>
                        <a:t>Improve on Time 2.</a:t>
                      </a:r>
                      <a:endParaRPr lang="en-GB" sz="700" dirty="0" smtClean="0">
                        <a:solidFill>
                          <a:schemeClr val="tx1"/>
                        </a:solidFill>
                      </a:endParaRPr>
                    </a:p>
                    <a:p>
                      <a:pPr algn="l"/>
                      <a:r>
                        <a:rPr lang="en-GB" sz="700" b="1" dirty="0" smtClean="0">
                          <a:solidFill>
                            <a:schemeClr val="tx1"/>
                          </a:solidFill>
                        </a:rPr>
                        <a:t>HOME -5 week Project</a:t>
                      </a:r>
                      <a:r>
                        <a:rPr lang="en-GB" sz="700" b="0" dirty="0" smtClean="0">
                          <a:solidFill>
                            <a:schemeClr val="tx1"/>
                          </a:solidFill>
                        </a:rPr>
                        <a:t/>
                      </a:r>
                      <a:br>
                        <a:rPr lang="en-GB" sz="700" b="0" dirty="0" smtClean="0">
                          <a:solidFill>
                            <a:schemeClr val="tx1"/>
                          </a:solidFill>
                        </a:rPr>
                      </a:br>
                      <a:r>
                        <a:rPr lang="en-GB" sz="700" b="0" dirty="0" smtClean="0">
                          <a:solidFill>
                            <a:schemeClr val="tx1"/>
                          </a:solidFill>
                        </a:rPr>
                        <a:t>Preparation for their ‘Personal Investigation’</a:t>
                      </a:r>
                      <a:r>
                        <a:rPr lang="en-GB" sz="700" b="0" baseline="0" dirty="0" smtClean="0">
                          <a:solidFill>
                            <a:schemeClr val="tx1"/>
                          </a:solidFill>
                        </a:rPr>
                        <a:t> – students must engage with all learning they have acquired so far and use these techniques to create an extended project that satisfies the requirement for each of OCR’s Assessment Objectives (AO’s).</a:t>
                      </a:r>
                    </a:p>
                    <a:p>
                      <a:pPr algn="l"/>
                      <a:r>
                        <a:rPr lang="en-GB" sz="700" b="0" baseline="0" dirty="0" smtClean="0">
                          <a:solidFill>
                            <a:schemeClr val="tx1"/>
                          </a:solidFill>
                        </a:rPr>
                        <a:t>Bibliography and Synopsis.</a:t>
                      </a:r>
                      <a:endParaRPr lang="en-GB" sz="7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dirty="0" smtClean="0">
                          <a:solidFill>
                            <a:schemeClr val="tx1"/>
                          </a:solidFill>
                        </a:rPr>
                        <a:t>Student</a:t>
                      </a:r>
                      <a:r>
                        <a:rPr lang="en-GB" sz="700" baseline="0" dirty="0" smtClean="0">
                          <a:solidFill>
                            <a:schemeClr val="tx1"/>
                          </a:solidFill>
                        </a:rPr>
                        <a:t> are issued with a choice of ‘Starting Point or Theme’ to develop into their ‘Personal Investigation’.</a:t>
                      </a:r>
                      <a:br>
                        <a:rPr lang="en-GB" sz="700" baseline="0" dirty="0" smtClean="0">
                          <a:solidFill>
                            <a:schemeClr val="tx1"/>
                          </a:solidFill>
                        </a:rPr>
                      </a:br>
                      <a:endParaRPr lang="en-GB" sz="700" baseline="0" dirty="0" smtClean="0">
                        <a:solidFill>
                          <a:schemeClr val="tx1"/>
                        </a:solidFill>
                      </a:endParaRPr>
                    </a:p>
                    <a:p>
                      <a:pPr algn="l"/>
                      <a:r>
                        <a:rPr lang="en-GB" sz="700" b="1" baseline="0" dirty="0" smtClean="0">
                          <a:solidFill>
                            <a:schemeClr val="tx1"/>
                          </a:solidFill>
                        </a:rPr>
                        <a:t>1. – INVESTIGATIVE PHASE</a:t>
                      </a:r>
                    </a:p>
                    <a:p>
                      <a:pPr algn="l"/>
                      <a:r>
                        <a:rPr lang="en-GB" sz="700" b="1" baseline="0" dirty="0" smtClean="0">
                          <a:solidFill>
                            <a:schemeClr val="tx1"/>
                          </a:solidFill>
                        </a:rPr>
                        <a:t>AO1 DEVELOP - 2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Introduction to theme.</a:t>
                      </a:r>
                    </a:p>
                    <a:p>
                      <a:pPr algn="l"/>
                      <a:r>
                        <a:rPr lang="en-GB" sz="700" baseline="0" dirty="0" smtClean="0">
                          <a:solidFill>
                            <a:schemeClr val="tx1"/>
                          </a:solidFill>
                        </a:rPr>
                        <a:t>Synonyms.</a:t>
                      </a:r>
                      <a:br>
                        <a:rPr lang="en-GB" sz="700" baseline="0" dirty="0" smtClean="0">
                          <a:solidFill>
                            <a:schemeClr val="tx1"/>
                          </a:solidFill>
                        </a:rPr>
                      </a:br>
                      <a:r>
                        <a:rPr lang="en-GB" sz="700" baseline="0" dirty="0" smtClean="0">
                          <a:solidFill>
                            <a:schemeClr val="tx1"/>
                          </a:solidFill>
                        </a:rPr>
                        <a:t>Mind-map.</a:t>
                      </a:r>
                    </a:p>
                    <a:p>
                      <a:pPr algn="l"/>
                      <a:r>
                        <a:rPr lang="en-GB" sz="700" baseline="0" dirty="0" smtClean="0">
                          <a:solidFill>
                            <a:schemeClr val="tx1"/>
                          </a:solidFill>
                        </a:rPr>
                        <a:t>Mood-board.</a:t>
                      </a:r>
                      <a:br>
                        <a:rPr lang="en-GB" sz="700" baseline="0" dirty="0" smtClean="0">
                          <a:solidFill>
                            <a:schemeClr val="tx1"/>
                          </a:solidFill>
                        </a:rPr>
                      </a:br>
                      <a:r>
                        <a:rPr lang="en-GB" sz="700" baseline="0" dirty="0" smtClean="0">
                          <a:solidFill>
                            <a:schemeClr val="tx1"/>
                          </a:solidFill>
                        </a:rPr>
                        <a:t>Initial photo shoots.</a:t>
                      </a:r>
                      <a:br>
                        <a:rPr lang="en-GB" sz="700" baseline="0" dirty="0" smtClean="0">
                          <a:solidFill>
                            <a:schemeClr val="tx1"/>
                          </a:solidFill>
                        </a:rPr>
                      </a:br>
                      <a:r>
                        <a:rPr lang="en-GB" sz="700" baseline="0" dirty="0" smtClean="0">
                          <a:solidFill>
                            <a:schemeClr val="tx1"/>
                          </a:solidFill>
                        </a:rPr>
                        <a:t>Read around the theme using magazines, news articles and </a:t>
                      </a:r>
                      <a:br>
                        <a:rPr lang="en-GB" sz="700" baseline="0" dirty="0" smtClean="0">
                          <a:solidFill>
                            <a:schemeClr val="tx1"/>
                          </a:solidFill>
                        </a:rPr>
                      </a:br>
                      <a:r>
                        <a:rPr lang="en-GB" sz="700" baseline="0" dirty="0" smtClean="0">
                          <a:solidFill>
                            <a:schemeClr val="tx1"/>
                          </a:solidFill>
                        </a:rPr>
                        <a:t>documentaries.</a:t>
                      </a:r>
                      <a:br>
                        <a:rPr lang="en-GB" sz="700" baseline="0" dirty="0" smtClean="0">
                          <a:solidFill>
                            <a:schemeClr val="tx1"/>
                          </a:solidFill>
                        </a:rPr>
                      </a:br>
                      <a:r>
                        <a:rPr lang="en-GB" sz="700" baseline="0" dirty="0" smtClean="0">
                          <a:solidFill>
                            <a:schemeClr val="tx1"/>
                          </a:solidFill>
                        </a:rPr>
                        <a:t>Quotes/Sketches/ideas.</a:t>
                      </a:r>
                      <a:br>
                        <a:rPr lang="en-GB" sz="700" baseline="0" dirty="0" smtClean="0">
                          <a:solidFill>
                            <a:schemeClr val="tx1"/>
                          </a:solidFill>
                        </a:rPr>
                      </a:br>
                      <a:endParaRPr lang="en-GB" sz="700" baseline="0" dirty="0" smtClean="0">
                        <a:solidFill>
                          <a:schemeClr val="tx1"/>
                        </a:solidFill>
                      </a:endParaRPr>
                    </a:p>
                    <a:p>
                      <a:pPr algn="l"/>
                      <a:r>
                        <a:rPr lang="en-GB" sz="700" b="1" baseline="0" dirty="0" smtClean="0">
                          <a:solidFill>
                            <a:schemeClr val="tx1"/>
                          </a:solidFill>
                        </a:rPr>
                        <a:t>2. – EXPLORATIVE PHASE</a:t>
                      </a:r>
                      <a:br>
                        <a:rPr lang="en-GB" sz="700" b="1" baseline="0" dirty="0" smtClean="0">
                          <a:solidFill>
                            <a:schemeClr val="tx1"/>
                          </a:solidFill>
                        </a:rPr>
                      </a:br>
                      <a:r>
                        <a:rPr lang="en-GB" sz="700" b="1" baseline="0" dirty="0" smtClean="0">
                          <a:solidFill>
                            <a:schemeClr val="tx1"/>
                          </a:solidFill>
                        </a:rPr>
                        <a:t>AO2 EXPERIMENT 2 -weeks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Look at other photographers and artists for ideas and inspiration.</a:t>
                      </a:r>
                    </a:p>
                    <a:p>
                      <a:pPr algn="l"/>
                      <a:r>
                        <a:rPr lang="en-GB" sz="700" baseline="0" dirty="0" smtClean="0">
                          <a:solidFill>
                            <a:schemeClr val="tx1"/>
                          </a:solidFill>
                        </a:rPr>
                        <a:t>Explorative photo-shoots.</a:t>
                      </a:r>
                    </a:p>
                    <a:p>
                      <a:pPr algn="l"/>
                      <a:endParaRPr lang="en-GB" sz="7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3. – STEALING IDEAS PHASE</a:t>
                      </a:r>
                      <a:br>
                        <a:rPr lang="en-GB" sz="700" b="1" baseline="0" dirty="0" smtClean="0">
                          <a:solidFill>
                            <a:schemeClr val="tx1"/>
                          </a:solidFill>
                        </a:rPr>
                      </a:br>
                      <a:r>
                        <a:rPr lang="en-GB" sz="700" b="1" baseline="0" dirty="0" smtClean="0">
                          <a:solidFill>
                            <a:schemeClr val="tx1"/>
                          </a:solidFill>
                        </a:rPr>
                        <a:t>AO3 RECORD 2-weeks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Research the work of other practitioners.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solidFill>
                            <a:schemeClr val="tx1"/>
                          </a:solidFill>
                        </a:rPr>
                        <a:t>Demonstrate analytical &amp; Critical Understanding.</a:t>
                      </a:r>
                    </a:p>
                    <a:p>
                      <a:pPr algn="l"/>
                      <a:r>
                        <a:rPr lang="en-GB" sz="700" baseline="0" dirty="0" smtClean="0">
                          <a:solidFill>
                            <a:schemeClr val="tx1"/>
                          </a:solidFill>
                        </a:rPr>
                        <a:t>Work In-Context.</a:t>
                      </a:r>
                    </a:p>
                    <a:p>
                      <a:pPr algn="l"/>
                      <a:r>
                        <a:rPr lang="en-GB" sz="700" baseline="0" dirty="0" smtClean="0">
                          <a:solidFill>
                            <a:schemeClr val="tx1"/>
                          </a:solidFill>
                        </a:rPr>
                        <a:t>Continue to take images.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4. – SAMPLING IDEAS PHASE</a:t>
                      </a:r>
                      <a:br>
                        <a:rPr lang="en-GB" sz="700" b="1" baseline="0" dirty="0" smtClean="0">
                          <a:solidFill>
                            <a:schemeClr val="tx1"/>
                          </a:solidFill>
                        </a:rPr>
                      </a:br>
                      <a:r>
                        <a:rPr lang="en-GB" sz="700" b="1" baseline="0" dirty="0" smtClean="0">
                          <a:solidFill>
                            <a:schemeClr val="tx1"/>
                          </a:solidFill>
                        </a:rPr>
                        <a:t>AO1 DEVELOP 3-weeks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Refine/improve Photo-shoots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Developing into a Personal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5. – RESPONSE PHASE</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AO4 PRESENT - to DEADLINE</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Expand, Extend, Exhaust ideas</a:t>
                      </a:r>
                    </a:p>
                    <a:p>
                      <a:pPr algn="l"/>
                      <a:endParaRPr lang="en-GB" sz="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5. – RESPONSE PHASE</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AO4 PRESENT - to DEADLINE</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Expand, Extend, Exhaust ideas</a:t>
                      </a:r>
                    </a:p>
                    <a:p>
                      <a:pPr algn="l"/>
                      <a:endParaRPr lang="en-GB" sz="700" b="1" dirty="0" smtClean="0">
                        <a:solidFill>
                          <a:schemeClr val="tx1"/>
                        </a:solidFill>
                      </a:endParaRPr>
                    </a:p>
                    <a:p>
                      <a:pPr algn="l"/>
                      <a:r>
                        <a:rPr lang="en-GB" sz="700" b="1" dirty="0" smtClean="0">
                          <a:solidFill>
                            <a:schemeClr val="tx1"/>
                          </a:solidFill>
                        </a:rPr>
                        <a:t>INSIDE</a:t>
                      </a:r>
                      <a:r>
                        <a:rPr lang="en-GB" sz="700" b="1" baseline="0" dirty="0" smtClean="0">
                          <a:solidFill>
                            <a:schemeClr val="tx1"/>
                          </a:solidFill>
                        </a:rPr>
                        <a:t> OUT</a:t>
                      </a:r>
                    </a:p>
                    <a:p>
                      <a:pPr algn="l"/>
                      <a:r>
                        <a:rPr lang="en-GB" sz="700" b="1" dirty="0" smtClean="0">
                          <a:solidFill>
                            <a:schemeClr val="tx1"/>
                          </a:solidFill>
                        </a:rPr>
                        <a:t>5 week Project</a:t>
                      </a:r>
                      <a:r>
                        <a:rPr lang="en-GB" sz="700" b="0" dirty="0" smtClean="0">
                          <a:solidFill>
                            <a:schemeClr val="tx1"/>
                          </a:solidFill>
                        </a:rPr>
                        <a:t/>
                      </a:r>
                      <a:br>
                        <a:rPr lang="en-GB" sz="700" b="0" dirty="0" smtClean="0">
                          <a:solidFill>
                            <a:schemeClr val="tx1"/>
                          </a:solidFill>
                        </a:rPr>
                      </a:br>
                      <a:r>
                        <a:rPr lang="en-GB" sz="700" b="0" dirty="0" smtClean="0">
                          <a:solidFill>
                            <a:schemeClr val="tx1"/>
                          </a:solidFill>
                        </a:rPr>
                        <a:t>Preparation for their YR13 ‘Personal Investigation’</a:t>
                      </a:r>
                      <a:r>
                        <a:rPr lang="en-GB" sz="700" b="0" baseline="0" dirty="0" smtClean="0">
                          <a:solidFill>
                            <a:schemeClr val="tx1"/>
                          </a:solidFill>
                        </a:rPr>
                        <a:t> – students must engage with all learning they have acquired so far and use these techniques to create an extended project that satisfies the requirement for each of OCR’s Assessment Objectives (AO’s).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baseline="0" dirty="0" smtClean="0">
                          <a:solidFill>
                            <a:schemeClr val="tx1"/>
                          </a:solidFill>
                        </a:rPr>
                        <a:t>Bibliography and Synopsis.</a:t>
                      </a:r>
                      <a:endParaRPr lang="en-GB" sz="700" b="0" dirty="0" smtClean="0">
                        <a:solidFill>
                          <a:schemeClr val="tx1"/>
                        </a:solidFill>
                      </a:endParaRPr>
                    </a:p>
                    <a:p>
                      <a:pPr algn="l"/>
                      <a:endParaRPr lang="en-GB" sz="700" b="0" dirty="0" smtClean="0">
                        <a:solidFill>
                          <a:schemeClr val="tx1"/>
                        </a:solidFill>
                      </a:endParaRPr>
                    </a:p>
                    <a:p>
                      <a:pPr algn="l"/>
                      <a:r>
                        <a:rPr lang="en-GB" sz="700" b="1" dirty="0" smtClean="0">
                          <a:solidFill>
                            <a:schemeClr val="tx1"/>
                          </a:solidFill>
                        </a:rPr>
                        <a:t>INSIDE</a:t>
                      </a:r>
                      <a:r>
                        <a:rPr lang="en-GB" sz="700" b="1" baseline="0" dirty="0" smtClean="0">
                          <a:solidFill>
                            <a:schemeClr val="tx1"/>
                          </a:solidFill>
                        </a:rPr>
                        <a:t> OUT- 2</a:t>
                      </a:r>
                    </a:p>
                    <a:p>
                      <a:pPr algn="l"/>
                      <a:r>
                        <a:rPr lang="en-GB" sz="700" b="1" dirty="0" smtClean="0">
                          <a:solidFill>
                            <a:schemeClr val="tx1"/>
                          </a:solidFill>
                        </a:rPr>
                        <a:t>1 week</a:t>
                      </a:r>
                      <a:r>
                        <a:rPr lang="en-GB" sz="700" b="1" baseline="0" dirty="0" smtClean="0">
                          <a:solidFill>
                            <a:schemeClr val="tx1"/>
                          </a:solidFill>
                        </a:rPr>
                        <a:t> extension.</a:t>
                      </a:r>
                      <a:endParaRPr lang="en-GB" sz="7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b="1" dirty="0" smtClean="0">
                          <a:solidFill>
                            <a:schemeClr val="tx1"/>
                          </a:solidFill>
                        </a:rPr>
                        <a:t>DEAD-END SCENARIO</a:t>
                      </a:r>
                      <a:endParaRPr lang="en-GB" sz="700" b="1" baseline="0" dirty="0" smtClean="0">
                        <a:solidFill>
                          <a:schemeClr val="tx1"/>
                        </a:solidFill>
                      </a:endParaRPr>
                    </a:p>
                    <a:p>
                      <a:pPr algn="l"/>
                      <a:r>
                        <a:rPr lang="en-GB" sz="700" b="1" dirty="0" smtClean="0">
                          <a:solidFill>
                            <a:schemeClr val="tx1"/>
                          </a:solidFill>
                        </a:rPr>
                        <a:t>3</a:t>
                      </a:r>
                      <a:r>
                        <a:rPr lang="en-GB" sz="700" b="1" baseline="0" dirty="0" smtClean="0">
                          <a:solidFill>
                            <a:schemeClr val="tx1"/>
                          </a:solidFill>
                        </a:rPr>
                        <a:t> </a:t>
                      </a:r>
                      <a:r>
                        <a:rPr lang="en-GB" sz="700" b="1" dirty="0" smtClean="0">
                          <a:solidFill>
                            <a:schemeClr val="tx1"/>
                          </a:solidFill>
                        </a:rPr>
                        <a:t>week Project</a:t>
                      </a:r>
                      <a:r>
                        <a:rPr lang="en-GB" sz="700" b="0" dirty="0" smtClean="0">
                          <a:solidFill>
                            <a:schemeClr val="tx1"/>
                          </a:solidFill>
                        </a:rPr>
                        <a:t/>
                      </a:r>
                      <a:br>
                        <a:rPr lang="en-GB" sz="700" b="0" dirty="0" smtClean="0">
                          <a:solidFill>
                            <a:schemeClr val="tx1"/>
                          </a:solidFill>
                        </a:rPr>
                      </a:br>
                      <a:r>
                        <a:rPr lang="en-GB" sz="700" b="0" dirty="0" smtClean="0">
                          <a:solidFill>
                            <a:schemeClr val="tx1"/>
                          </a:solidFill>
                        </a:rPr>
                        <a:t>Preparation for their YR13 ‘Personal Investigation’</a:t>
                      </a:r>
                      <a:r>
                        <a:rPr lang="en-GB" sz="700" b="0" baseline="0" dirty="0" smtClean="0">
                          <a:solidFill>
                            <a:schemeClr val="tx1"/>
                          </a:solidFill>
                        </a:rPr>
                        <a:t> – students must engage with all learning they have acquired so far and use these techniques to create an extended project that satisfies the requirement for each of OCR’s Assessment Objectives (AO’s).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baseline="0" dirty="0" smtClean="0">
                          <a:solidFill>
                            <a:schemeClr val="tx1"/>
                          </a:solidFill>
                        </a:rPr>
                        <a:t>Bibliography and Synopsis.</a:t>
                      </a:r>
                      <a:endParaRPr lang="en-GB" sz="700" b="0" dirty="0" smtClean="0">
                        <a:solidFill>
                          <a:schemeClr val="tx1"/>
                        </a:solidFill>
                      </a:endParaRPr>
                    </a:p>
                    <a:p>
                      <a:pPr algn="l"/>
                      <a:endParaRPr lang="en-GB" sz="700" b="0" dirty="0" smtClean="0">
                        <a:solidFill>
                          <a:schemeClr val="tx1"/>
                        </a:solidFill>
                      </a:endParaRPr>
                    </a:p>
                    <a:p>
                      <a:pPr algn="l"/>
                      <a:r>
                        <a:rPr lang="en-GB" sz="700" b="1" baseline="0" dirty="0" smtClean="0">
                          <a:solidFill>
                            <a:schemeClr val="tx1"/>
                          </a:solidFill>
                        </a:rPr>
                        <a:t>DEAD-END SCENARIO - 2</a:t>
                      </a:r>
                    </a:p>
                    <a:p>
                      <a:pPr algn="l"/>
                      <a:r>
                        <a:rPr lang="en-GB" sz="700" b="1" dirty="0" smtClean="0">
                          <a:solidFill>
                            <a:schemeClr val="tx1"/>
                          </a:solidFill>
                        </a:rPr>
                        <a:t>1 week</a:t>
                      </a:r>
                      <a:r>
                        <a:rPr lang="en-GB" sz="700" b="1" baseline="0" dirty="0" smtClean="0">
                          <a:solidFill>
                            <a:schemeClr val="tx1"/>
                          </a:solidFill>
                        </a:rPr>
                        <a:t> extension.</a:t>
                      </a:r>
                    </a:p>
                    <a:p>
                      <a:pPr algn="l"/>
                      <a:endParaRPr lang="en-GB" sz="700" b="1"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PI PREPARATION 3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baseline="0" dirty="0" smtClean="0">
                          <a:solidFill>
                            <a:schemeClr val="tx1"/>
                          </a:solidFill>
                        </a:rPr>
                        <a:t>Use scaffold to help develop your ideas for a good  and sustainable PI.</a:t>
                      </a:r>
                      <a:endParaRPr lang="en-GB" sz="700" b="0" dirty="0" smtClean="0">
                        <a:solidFill>
                          <a:schemeClr val="tx1"/>
                        </a:solidFill>
                      </a:endParaRPr>
                    </a:p>
                    <a:p>
                      <a:pPr algn="l"/>
                      <a:endParaRPr lang="en-GB" sz="700" dirty="0" smtClean="0">
                        <a:solidFill>
                          <a:schemeClr val="tx1"/>
                        </a:solidFill>
                      </a:endParaRPr>
                    </a:p>
                    <a:p>
                      <a:pPr algn="l"/>
                      <a:r>
                        <a:rPr lang="en-GB" sz="700" b="1" dirty="0" smtClean="0">
                          <a:solidFill>
                            <a:schemeClr val="tx1"/>
                          </a:solidFill>
                        </a:rPr>
                        <a:t>YR12</a:t>
                      </a:r>
                      <a:r>
                        <a:rPr lang="en-GB" sz="700" b="1" baseline="0" dirty="0" smtClean="0">
                          <a:solidFill>
                            <a:schemeClr val="tx1"/>
                          </a:solidFill>
                        </a:rPr>
                        <a:t> to YR13</a:t>
                      </a:r>
                    </a:p>
                    <a:p>
                      <a:pPr algn="l"/>
                      <a:r>
                        <a:rPr lang="en-GB" sz="700" b="1" baseline="0" dirty="0" smtClean="0">
                          <a:solidFill>
                            <a:schemeClr val="tx1"/>
                          </a:solidFill>
                        </a:rPr>
                        <a:t>5.5 weeks</a:t>
                      </a:r>
                    </a:p>
                    <a:p>
                      <a:pPr algn="l"/>
                      <a:r>
                        <a:rPr lang="en-GB" sz="700" baseline="0" dirty="0" smtClean="0">
                          <a:solidFill>
                            <a:schemeClr val="tx1"/>
                          </a:solidFill>
                        </a:rPr>
                        <a:t>Summer work- preparation for their PI and written Related Study.</a:t>
                      </a:r>
                    </a:p>
                    <a:p>
                      <a:pPr algn="l"/>
                      <a:endParaRPr lang="en-GB" sz="700" baseline="0" dirty="0" smtClean="0">
                        <a:solidFill>
                          <a:schemeClr val="tx1"/>
                        </a:solidFill>
                      </a:endParaRPr>
                    </a:p>
                    <a:p>
                      <a:pPr marL="171450" indent="-171450" algn="l">
                        <a:buFont typeface="Arial" panose="020B0604020202020204" pitchFamily="34" charset="0"/>
                        <a:buChar char="•"/>
                      </a:pPr>
                      <a:r>
                        <a:rPr lang="en-GB" sz="700" baseline="0" dirty="0" smtClean="0">
                          <a:solidFill>
                            <a:schemeClr val="tx1"/>
                          </a:solidFill>
                        </a:rPr>
                        <a:t>Introduction to PI</a:t>
                      </a:r>
                    </a:p>
                    <a:p>
                      <a:pPr marL="171450" indent="-171450" algn="l">
                        <a:buFont typeface="Arial" panose="020B0604020202020204" pitchFamily="34" charset="0"/>
                        <a:buChar char="•"/>
                      </a:pPr>
                      <a:r>
                        <a:rPr lang="en-GB" sz="700" baseline="0" dirty="0" smtClean="0">
                          <a:solidFill>
                            <a:schemeClr val="tx1"/>
                          </a:solidFill>
                        </a:rPr>
                        <a:t>Initial research</a:t>
                      </a:r>
                    </a:p>
                    <a:p>
                      <a:pPr marL="171450" indent="-171450" algn="l">
                        <a:buFont typeface="Arial" panose="020B0604020202020204" pitchFamily="34" charset="0"/>
                        <a:buChar char="•"/>
                      </a:pPr>
                      <a:r>
                        <a:rPr lang="en-GB" sz="700" baseline="0" dirty="0" smtClean="0">
                          <a:solidFill>
                            <a:schemeClr val="tx1"/>
                          </a:solidFill>
                        </a:rPr>
                        <a:t>Mind-map</a:t>
                      </a:r>
                    </a:p>
                    <a:p>
                      <a:pPr marL="171450" indent="-171450" algn="l">
                        <a:buFont typeface="Arial" panose="020B0604020202020204" pitchFamily="34" charset="0"/>
                        <a:buChar char="•"/>
                      </a:pPr>
                      <a:r>
                        <a:rPr lang="en-GB" sz="700" baseline="0" dirty="0" smtClean="0">
                          <a:solidFill>
                            <a:schemeClr val="tx1"/>
                          </a:solidFill>
                        </a:rPr>
                        <a:t>Mood-board</a:t>
                      </a:r>
                    </a:p>
                    <a:p>
                      <a:pPr marL="171450" indent="-171450" algn="l">
                        <a:buFont typeface="Arial" panose="020B0604020202020204" pitchFamily="34" charset="0"/>
                        <a:buChar char="•"/>
                      </a:pPr>
                      <a:r>
                        <a:rPr lang="en-GB" sz="700" baseline="0" dirty="0" smtClean="0">
                          <a:solidFill>
                            <a:schemeClr val="tx1"/>
                          </a:solidFill>
                        </a:rPr>
                        <a:t>Initial shoots</a:t>
                      </a:r>
                      <a:endParaRPr lang="en-GB" sz="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5815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2" y="222029"/>
            <a:ext cx="7937694" cy="396947"/>
          </a:xfrm>
        </p:spPr>
        <p:txBody>
          <a:bodyPr>
            <a:normAutofit/>
          </a:bodyPr>
          <a:lstStyle/>
          <a:p>
            <a:pPr algn="l"/>
            <a:r>
              <a:rPr lang="en-GB" sz="2000" b="1" dirty="0" smtClean="0">
                <a:latin typeface="Arial" panose="020B0604020202020204" pitchFamily="34" charset="0"/>
                <a:cs typeface="Arial" panose="020B0604020202020204" pitchFamily="34" charset="0"/>
              </a:rPr>
              <a:t>PHOTOGRAPHY A2 - Curriculum </a:t>
            </a:r>
            <a:r>
              <a:rPr lang="en-GB" sz="2000" b="1" dirty="0">
                <a:latin typeface="Arial" panose="020B0604020202020204" pitchFamily="34" charset="0"/>
                <a:cs typeface="Arial" panose="020B0604020202020204" pitchFamily="34" charset="0"/>
              </a:rPr>
              <a:t>Overview </a:t>
            </a:r>
            <a:r>
              <a:rPr lang="en-GB" sz="2000" b="1" dirty="0" smtClean="0">
                <a:latin typeface="Arial" panose="020B0604020202020204" pitchFamily="34" charset="0"/>
                <a:cs typeface="Arial" panose="020B0604020202020204" pitchFamily="34" charset="0"/>
              </a:rPr>
              <a:t>2022 </a:t>
            </a:r>
            <a:r>
              <a:rPr lang="en-GB" sz="2000" b="1" dirty="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2023</a:t>
            </a:r>
            <a:endParaRPr lang="en-GB" sz="20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02824638"/>
              </p:ext>
            </p:extLst>
          </p:nvPr>
        </p:nvGraphicFramePr>
        <p:xfrm>
          <a:off x="365764" y="759651"/>
          <a:ext cx="8398409" cy="4465320"/>
        </p:xfrm>
        <a:graphic>
          <a:graphicData uri="http://schemas.openxmlformats.org/drawingml/2006/table">
            <a:tbl>
              <a:tblPr firstRow="1" bandRow="1">
                <a:tableStyleId>{5C22544A-7EE6-4342-B048-85BDC9FD1C3A}</a:tableStyleId>
              </a:tblPr>
              <a:tblGrid>
                <a:gridCol w="472436">
                  <a:extLst>
                    <a:ext uri="{9D8B030D-6E8A-4147-A177-3AD203B41FA5}">
                      <a16:colId xmlns:a16="http://schemas.microsoft.com/office/drawing/2014/main" val="20000"/>
                    </a:ext>
                  </a:extLst>
                </a:gridCol>
                <a:gridCol w="1437520">
                  <a:extLst>
                    <a:ext uri="{9D8B030D-6E8A-4147-A177-3AD203B41FA5}">
                      <a16:colId xmlns:a16="http://schemas.microsoft.com/office/drawing/2014/main" val="20001"/>
                    </a:ext>
                  </a:extLst>
                </a:gridCol>
                <a:gridCol w="1370854">
                  <a:extLst>
                    <a:ext uri="{9D8B030D-6E8A-4147-A177-3AD203B41FA5}">
                      <a16:colId xmlns:a16="http://schemas.microsoft.com/office/drawing/2014/main" val="20002"/>
                    </a:ext>
                  </a:extLst>
                </a:gridCol>
                <a:gridCol w="1309243">
                  <a:extLst>
                    <a:ext uri="{9D8B030D-6E8A-4147-A177-3AD203B41FA5}">
                      <a16:colId xmlns:a16="http://schemas.microsoft.com/office/drawing/2014/main" val="20003"/>
                    </a:ext>
                  </a:extLst>
                </a:gridCol>
                <a:gridCol w="1340048">
                  <a:extLst>
                    <a:ext uri="{9D8B030D-6E8A-4147-A177-3AD203B41FA5}">
                      <a16:colId xmlns:a16="http://schemas.microsoft.com/office/drawing/2014/main" val="20004"/>
                    </a:ext>
                  </a:extLst>
                </a:gridCol>
                <a:gridCol w="1229542">
                  <a:extLst>
                    <a:ext uri="{9D8B030D-6E8A-4147-A177-3AD203B41FA5}">
                      <a16:colId xmlns:a16="http://schemas.microsoft.com/office/drawing/2014/main" val="20005"/>
                    </a:ext>
                  </a:extLst>
                </a:gridCol>
                <a:gridCol w="1238766">
                  <a:extLst>
                    <a:ext uri="{9D8B030D-6E8A-4147-A177-3AD203B41FA5}">
                      <a16:colId xmlns:a16="http://schemas.microsoft.com/office/drawing/2014/main" val="20006"/>
                    </a:ext>
                  </a:extLst>
                </a:gridCol>
              </a:tblGrid>
              <a:tr h="0">
                <a:tc>
                  <a:txBody>
                    <a:bodyPr/>
                    <a:lstStyle/>
                    <a:p>
                      <a:pPr algn="ctr"/>
                      <a:r>
                        <a:rPr lang="en-GB" sz="600" dirty="0" smtClean="0">
                          <a:solidFill>
                            <a:schemeClr val="tx1"/>
                          </a:solidFill>
                          <a:latin typeface="Arial" panose="020B0604020202020204" pitchFamily="34" charset="0"/>
                          <a:cs typeface="Arial" panose="020B0604020202020204" pitchFamily="34" charset="0"/>
                        </a:rPr>
                        <a:t>YEAR</a:t>
                      </a:r>
                      <a:endParaRPr lang="en-GB" sz="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AUTUMN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AUTUMN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SPRING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SPRING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SUMMER 1</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dirty="0" smtClean="0">
                          <a:solidFill>
                            <a:schemeClr val="tx1"/>
                          </a:solidFill>
                          <a:latin typeface="Arial" panose="020B0604020202020204" pitchFamily="34" charset="0"/>
                          <a:cs typeface="Arial" panose="020B0604020202020204" pitchFamily="34" charset="0"/>
                        </a:rPr>
                        <a:t>SUMMER 2</a:t>
                      </a:r>
                      <a:endParaRPr lang="en-GB"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47357">
                <a:tc>
                  <a:txBody>
                    <a:bodyPr/>
                    <a:lstStyle/>
                    <a:p>
                      <a:pPr algn="ctr"/>
                      <a:endParaRPr lang="en-GB" sz="900" b="1" dirty="0" smtClean="0">
                        <a:solidFill>
                          <a:schemeClr val="tx1"/>
                        </a:solidFill>
                        <a:latin typeface="Arial" panose="020B0604020202020204" pitchFamily="34" charset="0"/>
                        <a:cs typeface="Arial" panose="020B0604020202020204" pitchFamily="34" charset="0"/>
                      </a:endParaRPr>
                    </a:p>
                    <a:p>
                      <a:pPr algn="ctr"/>
                      <a:r>
                        <a:rPr lang="en-GB" sz="700" b="1" dirty="0" smtClean="0">
                          <a:solidFill>
                            <a:schemeClr val="tx1"/>
                          </a:solidFill>
                          <a:latin typeface="Arial" panose="020B0604020202020204" pitchFamily="34" charset="0"/>
                          <a:cs typeface="Arial" panose="020B0604020202020204" pitchFamily="34" charset="0"/>
                        </a:rPr>
                        <a:t>OVER</a:t>
                      </a:r>
                    </a:p>
                    <a:p>
                      <a:pPr algn="ctr"/>
                      <a:r>
                        <a:rPr lang="en-GB" sz="700" b="1" dirty="0" smtClean="0">
                          <a:solidFill>
                            <a:schemeClr val="tx1"/>
                          </a:solidFill>
                          <a:latin typeface="Arial" panose="020B0604020202020204" pitchFamily="34" charset="0"/>
                          <a:cs typeface="Arial" panose="020B0604020202020204" pitchFamily="34" charset="0"/>
                        </a:rPr>
                        <a:t>VIEW</a:t>
                      </a:r>
                      <a:endParaRPr lang="en-GB" sz="7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STUDY</a:t>
                      </a:r>
                    </a:p>
                    <a:p>
                      <a:pPr algn="ctr"/>
                      <a:r>
                        <a:rPr lang="en-GB" sz="700" b="1" dirty="0" smtClean="0">
                          <a:solidFill>
                            <a:schemeClr val="tx1"/>
                          </a:solidFill>
                        </a:rPr>
                        <a:t>Each</a:t>
                      </a:r>
                      <a:r>
                        <a:rPr lang="en-GB" sz="700" b="1" baseline="0" dirty="0" smtClean="0">
                          <a:solidFill>
                            <a:schemeClr val="tx1"/>
                          </a:solidFill>
                        </a:rPr>
                        <a:t> of the 4 Assessment Objectives are given a relevant time span</a:t>
                      </a:r>
                      <a:endParaRPr lang="en-GB" sz="7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STUDY</a:t>
                      </a:r>
                    </a:p>
                    <a:p>
                      <a:pPr algn="ctr"/>
                      <a:r>
                        <a:rPr lang="en-GB" sz="700" b="1" dirty="0" smtClean="0">
                          <a:solidFill>
                            <a:schemeClr val="tx1"/>
                          </a:solidFill>
                        </a:rPr>
                        <a:t>1:1 Tuition using students personal plastic folders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STUDY</a:t>
                      </a:r>
                    </a:p>
                    <a:p>
                      <a:pPr algn="ctr"/>
                      <a:r>
                        <a:rPr lang="en-GB" sz="700" b="1" dirty="0" smtClean="0">
                          <a:solidFill>
                            <a:schemeClr val="tx1"/>
                          </a:solidFill>
                        </a:rPr>
                        <a:t>1:1 Tuition using students personal plastic folders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dirty="0" smtClean="0">
                          <a:solidFill>
                            <a:schemeClr val="tx1"/>
                          </a:solidFill>
                        </a:rPr>
                        <a:t>Personal Investigation</a:t>
                      </a:r>
                    </a:p>
                    <a:p>
                      <a:pPr algn="ctr"/>
                      <a:r>
                        <a:rPr lang="en-GB" sz="700" b="1" dirty="0" smtClean="0">
                          <a:solidFill>
                            <a:schemeClr val="tx1"/>
                          </a:solidFill>
                        </a:rPr>
                        <a:t>STUCTURED STUDY</a:t>
                      </a:r>
                    </a:p>
                    <a:p>
                      <a:pPr algn="ctr"/>
                      <a:r>
                        <a:rPr lang="en-GB" sz="700" b="1" dirty="0" smtClean="0">
                          <a:solidFill>
                            <a:schemeClr val="tx1"/>
                          </a:solidFill>
                        </a:rPr>
                        <a:t>1:1 Tuition using students personal plastic folders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29508">
                <a:tc>
                  <a:txBody>
                    <a:bodyPr/>
                    <a:lstStyle/>
                    <a:p>
                      <a:pPr algn="ctr"/>
                      <a:endParaRPr lang="en-GB" sz="1100"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endParaRPr lang="en-GB" sz="1800" b="1" dirty="0" smtClean="0">
                        <a:solidFill>
                          <a:schemeClr val="tx1"/>
                        </a:solidFill>
                      </a:endParaRPr>
                    </a:p>
                    <a:p>
                      <a:pPr algn="ctr"/>
                      <a:r>
                        <a:rPr lang="en-GB" sz="1400" b="1" dirty="0" smtClean="0">
                          <a:solidFill>
                            <a:schemeClr val="tx1"/>
                          </a:solidFill>
                          <a:latin typeface="Arial" panose="020B0604020202020204" pitchFamily="34" charset="0"/>
                          <a:cs typeface="Arial" panose="020B0604020202020204" pitchFamily="34" charset="0"/>
                        </a:rPr>
                        <a:t>13</a:t>
                      </a:r>
                      <a:endParaRPr lang="en-GB" sz="14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700" dirty="0" smtClean="0">
                          <a:solidFill>
                            <a:schemeClr val="tx1"/>
                          </a:solidFill>
                        </a:rPr>
                        <a:t>Students</a:t>
                      </a:r>
                      <a:r>
                        <a:rPr lang="en-GB" sz="700" baseline="0" dirty="0" smtClean="0">
                          <a:solidFill>
                            <a:schemeClr val="tx1"/>
                          </a:solidFill>
                        </a:rPr>
                        <a:t> develop their ‘Personal Investigation’.</a:t>
                      </a:r>
                      <a:br>
                        <a:rPr lang="en-GB" sz="700" baseline="0" dirty="0" smtClean="0">
                          <a:solidFill>
                            <a:schemeClr val="tx1"/>
                          </a:solidFill>
                        </a:rPr>
                      </a:br>
                      <a:endParaRPr lang="en-GB" sz="700" baseline="0" dirty="0" smtClean="0">
                        <a:solidFill>
                          <a:schemeClr val="tx1"/>
                        </a:solidFill>
                      </a:endParaRPr>
                    </a:p>
                    <a:p>
                      <a:pPr algn="l"/>
                      <a:r>
                        <a:rPr lang="en-GB" sz="700" b="1" baseline="0" dirty="0" smtClean="0">
                          <a:solidFill>
                            <a:schemeClr val="tx1"/>
                          </a:solidFill>
                        </a:rPr>
                        <a:t>1. – INVESTIGATIVE PHASE</a:t>
                      </a:r>
                    </a:p>
                    <a:p>
                      <a:pPr algn="l"/>
                      <a:r>
                        <a:rPr lang="en-GB" sz="700" b="1" baseline="0" dirty="0" smtClean="0">
                          <a:solidFill>
                            <a:schemeClr val="tx1"/>
                          </a:solidFill>
                        </a:rPr>
                        <a:t>AO1 DEVELOP - 2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Introduction to theme.</a:t>
                      </a:r>
                    </a:p>
                    <a:p>
                      <a:pPr algn="l"/>
                      <a:r>
                        <a:rPr lang="en-GB" sz="700" baseline="0" dirty="0" smtClean="0">
                          <a:solidFill>
                            <a:schemeClr val="tx1"/>
                          </a:solidFill>
                        </a:rPr>
                        <a:t>Synonyms.</a:t>
                      </a:r>
                      <a:br>
                        <a:rPr lang="en-GB" sz="700" baseline="0" dirty="0" smtClean="0">
                          <a:solidFill>
                            <a:schemeClr val="tx1"/>
                          </a:solidFill>
                        </a:rPr>
                      </a:br>
                      <a:r>
                        <a:rPr lang="en-GB" sz="700" baseline="0" dirty="0" smtClean="0">
                          <a:solidFill>
                            <a:schemeClr val="tx1"/>
                          </a:solidFill>
                        </a:rPr>
                        <a:t>Mind-map.</a:t>
                      </a:r>
                    </a:p>
                    <a:p>
                      <a:pPr algn="l"/>
                      <a:r>
                        <a:rPr lang="en-GB" sz="700" baseline="0" dirty="0" smtClean="0">
                          <a:solidFill>
                            <a:schemeClr val="tx1"/>
                          </a:solidFill>
                        </a:rPr>
                        <a:t>Mood-board.</a:t>
                      </a:r>
                      <a:br>
                        <a:rPr lang="en-GB" sz="700" baseline="0" dirty="0" smtClean="0">
                          <a:solidFill>
                            <a:schemeClr val="tx1"/>
                          </a:solidFill>
                        </a:rPr>
                      </a:br>
                      <a:r>
                        <a:rPr lang="en-GB" sz="700" baseline="0" dirty="0" smtClean="0">
                          <a:solidFill>
                            <a:schemeClr val="tx1"/>
                          </a:solidFill>
                        </a:rPr>
                        <a:t>Initial photo shoots.</a:t>
                      </a:r>
                      <a:br>
                        <a:rPr lang="en-GB" sz="700" baseline="0" dirty="0" smtClean="0">
                          <a:solidFill>
                            <a:schemeClr val="tx1"/>
                          </a:solidFill>
                        </a:rPr>
                      </a:br>
                      <a:r>
                        <a:rPr lang="en-GB" sz="700" baseline="0" dirty="0" smtClean="0">
                          <a:solidFill>
                            <a:schemeClr val="tx1"/>
                          </a:solidFill>
                        </a:rPr>
                        <a:t>Read around the theme using magazines, news articles and </a:t>
                      </a:r>
                      <a:br>
                        <a:rPr lang="en-GB" sz="700" baseline="0" dirty="0" smtClean="0">
                          <a:solidFill>
                            <a:schemeClr val="tx1"/>
                          </a:solidFill>
                        </a:rPr>
                      </a:br>
                      <a:r>
                        <a:rPr lang="en-GB" sz="700" baseline="0" dirty="0" smtClean="0">
                          <a:solidFill>
                            <a:schemeClr val="tx1"/>
                          </a:solidFill>
                        </a:rPr>
                        <a:t>documentaries.</a:t>
                      </a:r>
                      <a:br>
                        <a:rPr lang="en-GB" sz="700" baseline="0" dirty="0" smtClean="0">
                          <a:solidFill>
                            <a:schemeClr val="tx1"/>
                          </a:solidFill>
                        </a:rPr>
                      </a:br>
                      <a:r>
                        <a:rPr lang="en-GB" sz="700" baseline="0" dirty="0" smtClean="0">
                          <a:solidFill>
                            <a:schemeClr val="tx1"/>
                          </a:solidFill>
                        </a:rPr>
                        <a:t>Quotes/Sketches/ideas.</a:t>
                      </a:r>
                      <a:br>
                        <a:rPr lang="en-GB" sz="700" baseline="0" dirty="0" smtClean="0">
                          <a:solidFill>
                            <a:schemeClr val="tx1"/>
                          </a:solidFill>
                        </a:rPr>
                      </a:br>
                      <a:endParaRPr lang="en-GB" sz="700" baseline="0" dirty="0" smtClean="0">
                        <a:solidFill>
                          <a:schemeClr val="tx1"/>
                        </a:solidFill>
                      </a:endParaRPr>
                    </a:p>
                    <a:p>
                      <a:pPr algn="l"/>
                      <a:r>
                        <a:rPr lang="en-GB" sz="700" b="1" baseline="0" dirty="0" smtClean="0">
                          <a:solidFill>
                            <a:schemeClr val="tx1"/>
                          </a:solidFill>
                        </a:rPr>
                        <a:t>2. – EXPLORATIVE PHASE</a:t>
                      </a:r>
                      <a:br>
                        <a:rPr lang="en-GB" sz="700" b="1" baseline="0" dirty="0" smtClean="0">
                          <a:solidFill>
                            <a:schemeClr val="tx1"/>
                          </a:solidFill>
                        </a:rPr>
                      </a:br>
                      <a:r>
                        <a:rPr lang="en-GB" sz="700" b="1" baseline="0" dirty="0" smtClean="0">
                          <a:solidFill>
                            <a:schemeClr val="tx1"/>
                          </a:solidFill>
                        </a:rPr>
                        <a:t>AO2 EXPERIMENT 4 -weeks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Look at other photographers, artists and craftspeople for ideas and inspiration.</a:t>
                      </a:r>
                    </a:p>
                    <a:p>
                      <a:pPr algn="l"/>
                      <a:r>
                        <a:rPr lang="en-GB" sz="700" baseline="0" dirty="0" smtClean="0">
                          <a:solidFill>
                            <a:schemeClr val="tx1"/>
                          </a:solidFill>
                        </a:rPr>
                        <a:t>Explorative photo-shoots.</a:t>
                      </a:r>
                    </a:p>
                    <a:p>
                      <a:pPr algn="l"/>
                      <a:endParaRPr lang="en-GB" sz="7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3. – STEALING IDEAS PHASE</a:t>
                      </a:r>
                      <a:br>
                        <a:rPr lang="en-GB" sz="700" b="1" baseline="0" dirty="0" smtClean="0">
                          <a:solidFill>
                            <a:schemeClr val="tx1"/>
                          </a:solidFill>
                        </a:rPr>
                      </a:br>
                      <a:r>
                        <a:rPr lang="en-GB" sz="700" b="1" baseline="0" dirty="0" smtClean="0">
                          <a:solidFill>
                            <a:schemeClr val="tx1"/>
                          </a:solidFill>
                        </a:rPr>
                        <a:t>AO3 RECORD 1 -weeks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Research the work of other practitioners.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solidFill>
                            <a:schemeClr val="tx1"/>
                          </a:solidFill>
                        </a:rPr>
                        <a:t>Demonstrate analytical &amp; Critical Understanding.</a:t>
                      </a:r>
                    </a:p>
                    <a:p>
                      <a:pPr algn="l"/>
                      <a:r>
                        <a:rPr lang="en-GB" sz="700" baseline="0" dirty="0" smtClean="0">
                          <a:solidFill>
                            <a:schemeClr val="tx1"/>
                          </a:solidFill>
                        </a:rPr>
                        <a:t>Work In-Context.</a:t>
                      </a:r>
                    </a:p>
                    <a:p>
                      <a:pPr algn="l"/>
                      <a:r>
                        <a:rPr lang="en-GB" sz="700" baseline="0" dirty="0" smtClean="0">
                          <a:solidFill>
                            <a:schemeClr val="tx1"/>
                          </a:solidFill>
                        </a:rPr>
                        <a:t>Continue to take images.</a:t>
                      </a:r>
                    </a:p>
                    <a:p>
                      <a:pPr algn="l"/>
                      <a:endParaRPr lang="en-GB" sz="700" baseline="0" dirty="0" smtClean="0">
                        <a:solidFill>
                          <a:schemeClr val="tx1"/>
                        </a:solidFill>
                      </a:endParaRPr>
                    </a:p>
                    <a:p>
                      <a:pPr algn="l"/>
                      <a:r>
                        <a:rPr lang="en-GB" sz="700" b="1" baseline="0" dirty="0" smtClean="0">
                          <a:solidFill>
                            <a:schemeClr val="tx1"/>
                          </a:solidFill>
                        </a:rPr>
                        <a:t>RELATED STUDY</a:t>
                      </a:r>
                    </a:p>
                    <a:p>
                      <a:pPr algn="l"/>
                      <a:r>
                        <a:rPr lang="en-GB" sz="700" baseline="0" dirty="0" smtClean="0">
                          <a:solidFill>
                            <a:schemeClr val="tx1"/>
                          </a:solidFill>
                        </a:rPr>
                        <a:t>1</a:t>
                      </a:r>
                      <a:r>
                        <a:rPr lang="en-GB" sz="700" baseline="30000" dirty="0" smtClean="0">
                          <a:solidFill>
                            <a:schemeClr val="tx1"/>
                          </a:solidFill>
                        </a:rPr>
                        <a:t>st</a:t>
                      </a:r>
                      <a:r>
                        <a:rPr lang="en-GB" sz="700" baseline="0" dirty="0" smtClean="0">
                          <a:solidFill>
                            <a:schemeClr val="tx1"/>
                          </a:solidFill>
                        </a:rPr>
                        <a:t> Draft, 2</a:t>
                      </a:r>
                      <a:r>
                        <a:rPr lang="en-GB" sz="700" baseline="30000" dirty="0" smtClean="0">
                          <a:solidFill>
                            <a:schemeClr val="tx1"/>
                          </a:solidFill>
                        </a:rPr>
                        <a:t>nd</a:t>
                      </a:r>
                      <a:r>
                        <a:rPr lang="en-GB" sz="700" baseline="0" dirty="0" smtClean="0">
                          <a:solidFill>
                            <a:schemeClr val="tx1"/>
                          </a:solidFill>
                        </a:rPr>
                        <a:t> Draft.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3. – STEALING IDEAS PHASE</a:t>
                      </a:r>
                      <a:br>
                        <a:rPr lang="en-GB" sz="700" b="1" baseline="0" dirty="0" smtClean="0">
                          <a:solidFill>
                            <a:schemeClr val="tx1"/>
                          </a:solidFill>
                        </a:rPr>
                      </a:br>
                      <a:r>
                        <a:rPr lang="en-GB" sz="700" b="1" baseline="0" dirty="0" smtClean="0">
                          <a:solidFill>
                            <a:schemeClr val="tx1"/>
                          </a:solidFill>
                        </a:rPr>
                        <a:t>AO3 RECORD 3 -weeks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Research the work of other practitioners.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smtClean="0">
                          <a:solidFill>
                            <a:schemeClr val="tx1"/>
                          </a:solidFill>
                        </a:rPr>
                        <a:t>Demonstrate analytical &amp; Critical Understanding.</a:t>
                      </a:r>
                    </a:p>
                    <a:p>
                      <a:pPr algn="l"/>
                      <a:r>
                        <a:rPr lang="en-GB" sz="700" baseline="0" dirty="0" smtClean="0">
                          <a:solidFill>
                            <a:schemeClr val="tx1"/>
                          </a:solidFill>
                        </a:rPr>
                        <a:t>Work In-Context.</a:t>
                      </a:r>
                    </a:p>
                    <a:p>
                      <a:pPr algn="l"/>
                      <a:r>
                        <a:rPr lang="en-GB" sz="700" baseline="0" dirty="0" smtClean="0">
                          <a:solidFill>
                            <a:schemeClr val="tx1"/>
                          </a:solidFill>
                        </a:rPr>
                        <a:t>Continue to take images.</a:t>
                      </a:r>
                    </a:p>
                    <a:p>
                      <a:pPr algn="l"/>
                      <a:endParaRPr lang="en-GB" sz="7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4. – SAMPLING IDEAS PHASE</a:t>
                      </a:r>
                      <a:br>
                        <a:rPr lang="en-GB" sz="700" b="1" baseline="0" dirty="0" smtClean="0">
                          <a:solidFill>
                            <a:schemeClr val="tx1"/>
                          </a:solidFill>
                        </a:rPr>
                      </a:br>
                      <a:r>
                        <a:rPr lang="en-GB" sz="700" b="1" baseline="0" dirty="0" smtClean="0">
                          <a:solidFill>
                            <a:schemeClr val="tx1"/>
                          </a:solidFill>
                        </a:rPr>
                        <a:t>AO1 DEVELOP 3-weeks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Refine/improve Photo-shoots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Developing into a Personal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aseline="0" dirty="0" smtClean="0">
                        <a:solidFill>
                          <a:schemeClr val="tx1"/>
                        </a:solidFill>
                      </a:endParaRPr>
                    </a:p>
                    <a:p>
                      <a:pPr algn="l"/>
                      <a:r>
                        <a:rPr lang="en-GB" sz="700" b="1" baseline="0" dirty="0" smtClean="0">
                          <a:solidFill>
                            <a:schemeClr val="tx1"/>
                          </a:solidFill>
                        </a:rPr>
                        <a:t>RELATED STUDY</a:t>
                      </a:r>
                    </a:p>
                    <a:p>
                      <a:pPr algn="l"/>
                      <a:r>
                        <a:rPr lang="en-GB" sz="700" baseline="0" dirty="0" smtClean="0">
                          <a:solidFill>
                            <a:schemeClr val="tx1"/>
                          </a:solidFill>
                        </a:rPr>
                        <a:t>3</a:t>
                      </a:r>
                      <a:r>
                        <a:rPr lang="en-GB" sz="700" baseline="30000" dirty="0" smtClean="0">
                          <a:solidFill>
                            <a:schemeClr val="tx1"/>
                          </a:solidFill>
                        </a:rPr>
                        <a:t>rd</a:t>
                      </a:r>
                      <a:r>
                        <a:rPr lang="en-GB" sz="700" baseline="0" dirty="0" smtClean="0">
                          <a:solidFill>
                            <a:schemeClr val="tx1"/>
                          </a:solidFill>
                        </a:rPr>
                        <a:t> Draft, 4</a:t>
                      </a:r>
                      <a:r>
                        <a:rPr lang="en-GB" sz="700" baseline="30000" dirty="0" smtClean="0">
                          <a:solidFill>
                            <a:schemeClr val="tx1"/>
                          </a:solidFill>
                        </a:rPr>
                        <a:t>th</a:t>
                      </a:r>
                      <a:r>
                        <a:rPr lang="en-GB" sz="700" baseline="0" dirty="0" smtClean="0">
                          <a:solidFill>
                            <a:schemeClr val="tx1"/>
                          </a:solidFill>
                        </a:rPr>
                        <a:t> Draft.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4. – SAMPLING IDEAS PHASE</a:t>
                      </a:r>
                      <a:br>
                        <a:rPr lang="en-GB" sz="700" b="1" baseline="0" dirty="0" smtClean="0">
                          <a:solidFill>
                            <a:schemeClr val="tx1"/>
                          </a:solidFill>
                        </a:rPr>
                      </a:br>
                      <a:r>
                        <a:rPr lang="en-GB" sz="700" b="1" baseline="0" dirty="0" smtClean="0">
                          <a:solidFill>
                            <a:schemeClr val="tx1"/>
                          </a:solidFill>
                        </a:rPr>
                        <a:t>AO1 DEVELOP 1-weeks</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Refine/improve Photo-shoots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Developing into a Personal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5. – RESPONSE PHASE</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AO4 PRESENT – 5 weeks to DEADLINE</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Expand, Extend, Exhaust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aseline="0" dirty="0" smtClean="0">
                        <a:solidFill>
                          <a:schemeClr val="tx1"/>
                        </a:solidFill>
                      </a:endParaRPr>
                    </a:p>
                    <a:p>
                      <a:pPr algn="l"/>
                      <a:r>
                        <a:rPr lang="en-GB" sz="700" b="1" baseline="0" dirty="0" smtClean="0">
                          <a:solidFill>
                            <a:schemeClr val="tx1"/>
                          </a:solidFill>
                        </a:rPr>
                        <a:t>RELATED STUDY</a:t>
                      </a:r>
                    </a:p>
                    <a:p>
                      <a:pPr algn="l"/>
                      <a:r>
                        <a:rPr lang="en-GB" sz="700" baseline="0" dirty="0" smtClean="0">
                          <a:solidFill>
                            <a:schemeClr val="tx1"/>
                          </a:solidFill>
                        </a:rPr>
                        <a:t>Completed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5. – RESPONSE PHASE</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AO4 PRESENT – 2 weeks to DEADLINE</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Expand, Extend, Exhaust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DEADLINE – End of April.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5. – RESPONSE PHASE</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AO 1 2 3 4 – 2 weeks to DEADLINE</a:t>
                      </a:r>
                      <a:r>
                        <a:rPr lang="en-GB" sz="700" baseline="0" dirty="0" smtClean="0">
                          <a:solidFill>
                            <a:schemeClr val="tx1"/>
                          </a:solidFill>
                        </a:rPr>
                        <a:t/>
                      </a:r>
                      <a:br>
                        <a:rPr lang="en-GB" sz="700" baseline="0" dirty="0" smtClean="0">
                          <a:solidFill>
                            <a:schemeClr val="tx1"/>
                          </a:solidFill>
                        </a:rPr>
                      </a:br>
                      <a:r>
                        <a:rPr lang="en-GB" sz="700" baseline="0" dirty="0" smtClean="0">
                          <a:solidFill>
                            <a:schemeClr val="tx1"/>
                          </a:solidFill>
                        </a:rPr>
                        <a:t>For any students as appropriate.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700" b="1" baseline="0" dirty="0" smtClean="0">
                          <a:solidFill>
                            <a:schemeClr val="tx1"/>
                          </a:solidFill>
                        </a:rPr>
                        <a:t>FINISHING </a:t>
                      </a:r>
                      <a:r>
                        <a:rPr lang="en-GB" sz="700" b="1" baseline="0" smtClean="0">
                          <a:solidFill>
                            <a:schemeClr val="tx1"/>
                          </a:solidFill>
                        </a:rPr>
                        <a:t>UP TO DEADLINE – </a:t>
                      </a:r>
                      <a:r>
                        <a:rPr lang="en-GB" sz="700" b="1" baseline="0" dirty="0" smtClean="0">
                          <a:solidFill>
                            <a:schemeClr val="tx1"/>
                          </a:solidFill>
                        </a:rPr>
                        <a:t>End of April.</a:t>
                      </a:r>
                    </a:p>
                    <a:p>
                      <a:pPr algn="l"/>
                      <a:endParaRPr lang="en-GB" sz="9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588846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4581C6152A794CB251D393C7884F35" ma:contentTypeVersion="4" ma:contentTypeDescription="Create a new document." ma:contentTypeScope="" ma:versionID="a8ca5fc8bc57456c16d959149d5c09bc">
  <xsd:schema xmlns:xsd="http://www.w3.org/2001/XMLSchema" xmlns:xs="http://www.w3.org/2001/XMLSchema" xmlns:p="http://schemas.microsoft.com/office/2006/metadata/properties" xmlns:ns2="58df12c8-0525-422b-b17a-a7791f32c398" xmlns:ns3="a1412f15-e0df-4e18-8af6-8ed9c19600f3" targetNamespace="http://schemas.microsoft.com/office/2006/metadata/properties" ma:root="true" ma:fieldsID="55a0cca94ad78e5b547517b15e8a0ea3" ns2:_="" ns3:_="">
    <xsd:import namespace="58df12c8-0525-422b-b17a-a7791f32c398"/>
    <xsd:import namespace="a1412f15-e0df-4e18-8af6-8ed9c19600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df12c8-0525-422b-b17a-a7791f32c3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412f15-e0df-4e18-8af6-8ed9c19600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EDA8C4-F55D-491E-AB10-284ED15130AF}"/>
</file>

<file path=customXml/itemProps2.xml><?xml version="1.0" encoding="utf-8"?>
<ds:datastoreItem xmlns:ds="http://schemas.openxmlformats.org/officeDocument/2006/customXml" ds:itemID="{F6208241-63D1-4E7A-8384-00747DCA0874}"/>
</file>

<file path=customXml/itemProps3.xml><?xml version="1.0" encoding="utf-8"?>
<ds:datastoreItem xmlns:ds="http://schemas.openxmlformats.org/officeDocument/2006/customXml" ds:itemID="{D1604F7E-EA89-4FB3-935F-FBBAA22156C8}"/>
</file>

<file path=docProps/app.xml><?xml version="1.0" encoding="utf-8"?>
<Properties xmlns="http://schemas.openxmlformats.org/officeDocument/2006/extended-properties" xmlns:vt="http://schemas.openxmlformats.org/officeDocument/2006/docPropsVTypes">
  <Template>Office Theme</Template>
  <TotalTime>442</TotalTime>
  <Words>1254</Words>
  <Application>Microsoft Office PowerPoint</Application>
  <PresentationFormat>On-screen Show (4:3)</PresentationFormat>
  <Paragraphs>177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PHOTOGRAPHY - Curriculum Overview 2022 - 2023</vt:lpstr>
      <vt:lpstr>PHOTOGRAPHY A2 - Curriculum Overview 2022 - 2023</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OVERVIEW</dc:title>
  <dc:creator>Mr Chubb</dc:creator>
  <cp:lastModifiedBy>Mr Chubb</cp:lastModifiedBy>
  <cp:revision>38</cp:revision>
  <cp:lastPrinted>2022-07-13T09:46:14Z</cp:lastPrinted>
  <dcterms:created xsi:type="dcterms:W3CDTF">2019-06-26T09:58:27Z</dcterms:created>
  <dcterms:modified xsi:type="dcterms:W3CDTF">2022-07-19T09:31:01Z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0x010100B44581C6152A794CB251D393C7884F35</vt:lpwstr>
  </property>
</Properties>
</file>