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sldIdLst>
    <p:sldId id="256" r:id="rId5"/>
    <p:sldId id="338" r:id="rId6"/>
    <p:sldId id="339" r:id="rId7"/>
    <p:sldId id="268" r:id="rId8"/>
    <p:sldId id="316" r:id="rId9"/>
    <p:sldId id="317" r:id="rId10"/>
    <p:sldId id="318" r:id="rId11"/>
    <p:sldId id="319" r:id="rId12"/>
    <p:sldId id="320" r:id="rId13"/>
    <p:sldId id="321" r:id="rId14"/>
    <p:sldId id="322" r:id="rId15"/>
    <p:sldId id="323" r:id="rId16"/>
    <p:sldId id="324" r:id="rId17"/>
    <p:sldId id="326" r:id="rId18"/>
    <p:sldId id="327" r:id="rId19"/>
    <p:sldId id="328" r:id="rId20"/>
    <p:sldId id="330" r:id="rId21"/>
    <p:sldId id="335" r:id="rId22"/>
    <p:sldId id="336" r:id="rId23"/>
    <p:sldId id="337" r:id="rId24"/>
    <p:sldId id="325" r:id="rId25"/>
    <p:sldId id="329" r:id="rId26"/>
    <p:sldId id="331" r:id="rId27"/>
    <p:sldId id="332" r:id="rId28"/>
    <p:sldId id="333" r:id="rId29"/>
    <p:sldId id="334" r:id="rId3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E56B90-ABA8-CD63-8DA5-3E31D187592D}" v="355" dt="2023-07-06T06:51:47.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76488" autoAdjust="0"/>
  </p:normalViewPr>
  <p:slideViewPr>
    <p:cSldViewPr snapToGrid="0">
      <p:cViewPr varScale="1">
        <p:scale>
          <a:sx n="67" d="100"/>
          <a:sy n="67" d="100"/>
        </p:scale>
        <p:origin x="1080" y="58"/>
      </p:cViewPr>
      <p:guideLst>
        <p:guide orient="horz" pos="2160"/>
        <p:guide pos="3840"/>
      </p:guideLst>
    </p:cSldViewPr>
  </p:slideViewPr>
  <p:notesTextViewPr>
    <p:cViewPr>
      <p:scale>
        <a:sx n="1" d="1"/>
        <a:sy n="1" d="1"/>
      </p:scale>
      <p:origin x="0" y="0"/>
    </p:cViewPr>
  </p:notesTextViewPr>
  <p:sorterViewPr>
    <p:cViewPr>
      <p:scale>
        <a:sx n="100" d="100"/>
        <a:sy n="100" d="100"/>
      </p:scale>
      <p:origin x="0" y="-16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5BDB6CEC-FB2D-450E-872B-0356E04D67AD}" type="datetimeFigureOut">
              <a:rPr lang="en-GB" smtClean="0"/>
              <a:pPr/>
              <a:t>21/07/2023</a:t>
            </a:fld>
            <a:endParaRPr lang="en-GB" dirty="0"/>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CB1EE2C0-BA6D-436F-83B0-6BA598B78292}" type="slidenum">
              <a:rPr lang="en-GB" smtClean="0"/>
              <a:pPr/>
              <a:t>‹#›</a:t>
            </a:fld>
            <a:endParaRPr lang="en-GB" dirty="0"/>
          </a:p>
        </p:txBody>
      </p:sp>
    </p:spTree>
    <p:extLst>
      <p:ext uri="{BB962C8B-B14F-4D97-AF65-F5344CB8AC3E}">
        <p14:creationId xmlns:p14="http://schemas.microsoft.com/office/powerpoint/2010/main" val="148787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1EE2C0-BA6D-436F-83B0-6BA598B78292}" type="slidenum">
              <a:rPr lang="en-GB" smtClean="0"/>
              <a:pPr/>
              <a:t>1</a:t>
            </a:fld>
            <a:endParaRPr lang="en-GB" dirty="0"/>
          </a:p>
        </p:txBody>
      </p:sp>
    </p:spTree>
    <p:extLst>
      <p:ext uri="{BB962C8B-B14F-4D97-AF65-F5344CB8AC3E}">
        <p14:creationId xmlns:p14="http://schemas.microsoft.com/office/powerpoint/2010/main" val="1048800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social media sites have different structures and features that a business can use the first site I will look at is twitter.</a:t>
            </a:r>
            <a:r>
              <a:rPr lang="en-GB" baseline="0" dirty="0"/>
              <a:t> There are many features that a business can use, they include the following, some of which I will demonstrate…</a:t>
            </a:r>
            <a:endParaRPr lang="en-GB" dirty="0"/>
          </a:p>
          <a:p>
            <a:endParaRPr lang="en-GB" dirty="0"/>
          </a:p>
          <a:p>
            <a:r>
              <a:rPr lang="en-GB" dirty="0"/>
              <a:t>https://www.lilachbullock.com/twitter-features/</a:t>
            </a:r>
          </a:p>
        </p:txBody>
      </p:sp>
      <p:sp>
        <p:nvSpPr>
          <p:cNvPr id="4" name="Slide Number Placeholder 3"/>
          <p:cNvSpPr>
            <a:spLocks noGrp="1"/>
          </p:cNvSpPr>
          <p:nvPr>
            <p:ph type="sldNum" sz="quarter" idx="10"/>
          </p:nvPr>
        </p:nvSpPr>
        <p:spPr/>
        <p:txBody>
          <a:bodyPr/>
          <a:lstStyle/>
          <a:p>
            <a:fld id="{CB1EE2C0-BA6D-436F-83B0-6BA598B78292}" type="slidenum">
              <a:rPr lang="en-GB" smtClean="0"/>
              <a:pPr/>
              <a:t>14</a:t>
            </a:fld>
            <a:endParaRPr lang="en-GB" dirty="0"/>
          </a:p>
        </p:txBody>
      </p:sp>
    </p:spTree>
    <p:extLst>
      <p:ext uri="{BB962C8B-B14F-4D97-AF65-F5344CB8AC3E}">
        <p14:creationId xmlns:p14="http://schemas.microsoft.com/office/powerpoint/2010/main" val="455243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Twitter enables you to create a profile page which means a</a:t>
            </a:r>
            <a:r>
              <a:rPr lang="en-GB" baseline="0" dirty="0"/>
              <a:t> business can…</a:t>
            </a:r>
            <a:r>
              <a:rPr lang="en-GB" dirty="0"/>
              <a:t>…………..</a:t>
            </a:r>
          </a:p>
          <a:p>
            <a:r>
              <a:rPr lang="en-GB" dirty="0"/>
              <a:t>A</a:t>
            </a:r>
            <a:r>
              <a:rPr lang="en-GB" baseline="0" dirty="0"/>
              <a:t> profile page is important because….</a:t>
            </a:r>
          </a:p>
          <a:p>
            <a:r>
              <a:rPr lang="en-GB" baseline="0" dirty="0"/>
              <a:t>The examples shown are good because….[M1]</a:t>
            </a:r>
            <a:endParaRPr lang="en-GB" dirty="0"/>
          </a:p>
        </p:txBody>
      </p:sp>
      <p:sp>
        <p:nvSpPr>
          <p:cNvPr id="4" name="Slide Number Placeholder 3"/>
          <p:cNvSpPr>
            <a:spLocks noGrp="1"/>
          </p:cNvSpPr>
          <p:nvPr>
            <p:ph type="sldNum" sz="quarter" idx="10"/>
          </p:nvPr>
        </p:nvSpPr>
        <p:spPr/>
        <p:txBody>
          <a:bodyPr/>
          <a:lstStyle/>
          <a:p>
            <a:fld id="{CB1EE2C0-BA6D-436F-83B0-6BA598B78292}" type="slidenum">
              <a:rPr lang="en-GB" smtClean="0"/>
              <a:pPr/>
              <a:t>15</a:t>
            </a:fld>
            <a:endParaRPr lang="en-GB" dirty="0"/>
          </a:p>
        </p:txBody>
      </p:sp>
    </p:spTree>
    <p:extLst>
      <p:ext uri="{BB962C8B-B14F-4D97-AF65-F5344CB8AC3E}">
        <p14:creationId xmlns:p14="http://schemas.microsoft.com/office/powerpoint/2010/main" val="1810609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Twitter enables businesses to create a poll which means a</a:t>
            </a:r>
            <a:r>
              <a:rPr lang="en-GB" baseline="0" dirty="0"/>
              <a:t> business can…</a:t>
            </a:r>
            <a:r>
              <a:rPr lang="en-GB" dirty="0"/>
              <a:t>…………..</a:t>
            </a:r>
          </a:p>
          <a:p>
            <a:r>
              <a:rPr lang="en-GB" baseline="0" dirty="0"/>
              <a:t>The examples shown are good /poor because….[M1]</a:t>
            </a:r>
            <a:endParaRPr lang="en-GB" dirty="0"/>
          </a:p>
        </p:txBody>
      </p:sp>
      <p:sp>
        <p:nvSpPr>
          <p:cNvPr id="4" name="Slide Number Placeholder 3"/>
          <p:cNvSpPr>
            <a:spLocks noGrp="1"/>
          </p:cNvSpPr>
          <p:nvPr>
            <p:ph type="sldNum" sz="quarter" idx="10"/>
          </p:nvPr>
        </p:nvSpPr>
        <p:spPr/>
        <p:txBody>
          <a:bodyPr/>
          <a:lstStyle/>
          <a:p>
            <a:fld id="{CB1EE2C0-BA6D-436F-83B0-6BA598B78292}" type="slidenum">
              <a:rPr lang="en-GB" smtClean="0"/>
              <a:pPr/>
              <a:t>16</a:t>
            </a:fld>
            <a:endParaRPr lang="en-GB" dirty="0"/>
          </a:p>
        </p:txBody>
      </p:sp>
    </p:spTree>
    <p:extLst>
      <p:ext uri="{BB962C8B-B14F-4D97-AF65-F5344CB8AC3E}">
        <p14:creationId xmlns:p14="http://schemas.microsoft.com/office/powerpoint/2010/main" val="109980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Businesses can use SM to promote services…………………….</a:t>
            </a:r>
          </a:p>
          <a:p>
            <a:r>
              <a:rPr lang="en-GB" baseline="0" dirty="0"/>
              <a:t>This means that………………………………….</a:t>
            </a:r>
          </a:p>
          <a:p>
            <a:r>
              <a:rPr lang="en-GB" baseline="0" dirty="0"/>
              <a:t>“????????” does this well /doesn’t do this well as……… [M1]</a:t>
            </a:r>
          </a:p>
        </p:txBody>
      </p:sp>
      <p:sp>
        <p:nvSpPr>
          <p:cNvPr id="4" name="Slide Number Placeholder 3"/>
          <p:cNvSpPr>
            <a:spLocks noGrp="1"/>
          </p:cNvSpPr>
          <p:nvPr>
            <p:ph type="sldNum" sz="quarter" idx="10"/>
          </p:nvPr>
        </p:nvSpPr>
        <p:spPr/>
        <p:txBody>
          <a:bodyPr/>
          <a:lstStyle/>
          <a:p>
            <a:fld id="{CB1EE2C0-BA6D-436F-83B0-6BA598B78292}" type="slidenum">
              <a:rPr lang="en-GB" smtClean="0"/>
              <a:pPr/>
              <a:t>17</a:t>
            </a:fld>
            <a:endParaRPr lang="en-GB" dirty="0"/>
          </a:p>
        </p:txBody>
      </p:sp>
    </p:spTree>
    <p:extLst>
      <p:ext uri="{BB962C8B-B14F-4D97-AF65-F5344CB8AC3E}">
        <p14:creationId xmlns:p14="http://schemas.microsoft.com/office/powerpoint/2010/main" val="15816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social media sites have different structures and features that a business can use the first site I will look at is twitter.</a:t>
            </a:r>
            <a:r>
              <a:rPr lang="en-GB" baseline="0" dirty="0"/>
              <a:t> There are many features that a business can use, they include the following, some of which I will demonstrate…</a:t>
            </a:r>
            <a:endParaRPr lang="en-GB" dirty="0"/>
          </a:p>
          <a:p>
            <a:endParaRPr lang="en-GB" dirty="0"/>
          </a:p>
          <a:p>
            <a:r>
              <a:rPr lang="en-GB" dirty="0"/>
              <a:t>https://www.lilachbullock.com/twitter-features/</a:t>
            </a:r>
          </a:p>
        </p:txBody>
      </p:sp>
      <p:sp>
        <p:nvSpPr>
          <p:cNvPr id="4" name="Slide Number Placeholder 3"/>
          <p:cNvSpPr>
            <a:spLocks noGrp="1"/>
          </p:cNvSpPr>
          <p:nvPr>
            <p:ph type="sldNum" sz="quarter" idx="10"/>
          </p:nvPr>
        </p:nvSpPr>
        <p:spPr/>
        <p:txBody>
          <a:bodyPr/>
          <a:lstStyle/>
          <a:p>
            <a:fld id="{CB1EE2C0-BA6D-436F-83B0-6BA598B78292}" type="slidenum">
              <a:rPr lang="en-GB" smtClean="0"/>
              <a:pPr/>
              <a:t>18</a:t>
            </a:fld>
            <a:endParaRPr lang="en-GB" dirty="0"/>
          </a:p>
        </p:txBody>
      </p:sp>
    </p:spTree>
    <p:extLst>
      <p:ext uri="{BB962C8B-B14F-4D97-AF65-F5344CB8AC3E}">
        <p14:creationId xmlns:p14="http://schemas.microsoft.com/office/powerpoint/2010/main" val="4238355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social media sites have different structures and features that a business can use the first site I will look at is twitter.</a:t>
            </a:r>
            <a:r>
              <a:rPr lang="en-GB" baseline="0" dirty="0"/>
              <a:t> There are many features that a business can use, they include the following, some of which I will demonstrate…</a:t>
            </a:r>
            <a:endParaRPr lang="en-GB" dirty="0"/>
          </a:p>
          <a:p>
            <a:endParaRPr lang="en-GB" dirty="0"/>
          </a:p>
          <a:p>
            <a:r>
              <a:rPr lang="en-GB" dirty="0"/>
              <a:t>https://www.lilachbullock.com/twitter-features/</a:t>
            </a:r>
          </a:p>
        </p:txBody>
      </p:sp>
      <p:sp>
        <p:nvSpPr>
          <p:cNvPr id="4" name="Slide Number Placeholder 3"/>
          <p:cNvSpPr>
            <a:spLocks noGrp="1"/>
          </p:cNvSpPr>
          <p:nvPr>
            <p:ph type="sldNum" sz="quarter" idx="10"/>
          </p:nvPr>
        </p:nvSpPr>
        <p:spPr/>
        <p:txBody>
          <a:bodyPr/>
          <a:lstStyle/>
          <a:p>
            <a:fld id="{CB1EE2C0-BA6D-436F-83B0-6BA598B78292}" type="slidenum">
              <a:rPr lang="en-GB" smtClean="0"/>
              <a:pPr/>
              <a:t>19</a:t>
            </a:fld>
            <a:endParaRPr lang="en-GB" dirty="0"/>
          </a:p>
        </p:txBody>
      </p:sp>
    </p:spTree>
    <p:extLst>
      <p:ext uri="{BB962C8B-B14F-4D97-AF65-F5344CB8AC3E}">
        <p14:creationId xmlns:p14="http://schemas.microsoft.com/office/powerpoint/2010/main" val="1314310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social media sites have different structures and features that a business can use the first site I will look at is twitter.</a:t>
            </a:r>
            <a:r>
              <a:rPr lang="en-GB" baseline="0" dirty="0"/>
              <a:t> There are many features that a business can use, they include the following, some of which I will demonstrate…</a:t>
            </a:r>
            <a:endParaRPr lang="en-GB" dirty="0"/>
          </a:p>
          <a:p>
            <a:endParaRPr lang="en-GB" dirty="0"/>
          </a:p>
          <a:p>
            <a:r>
              <a:rPr lang="en-GB" dirty="0"/>
              <a:t>https://www.lilachbullock.com/twitter-features/</a:t>
            </a:r>
          </a:p>
        </p:txBody>
      </p:sp>
      <p:sp>
        <p:nvSpPr>
          <p:cNvPr id="4" name="Slide Number Placeholder 3"/>
          <p:cNvSpPr>
            <a:spLocks noGrp="1"/>
          </p:cNvSpPr>
          <p:nvPr>
            <p:ph type="sldNum" sz="quarter" idx="10"/>
          </p:nvPr>
        </p:nvSpPr>
        <p:spPr/>
        <p:txBody>
          <a:bodyPr/>
          <a:lstStyle/>
          <a:p>
            <a:fld id="{CB1EE2C0-BA6D-436F-83B0-6BA598B78292}" type="slidenum">
              <a:rPr lang="en-GB" smtClean="0"/>
              <a:pPr/>
              <a:t>20</a:t>
            </a:fld>
            <a:endParaRPr lang="en-GB" dirty="0"/>
          </a:p>
        </p:txBody>
      </p:sp>
    </p:spTree>
    <p:extLst>
      <p:ext uri="{BB962C8B-B14F-4D97-AF65-F5344CB8AC3E}">
        <p14:creationId xmlns:p14="http://schemas.microsoft.com/office/powerpoint/2010/main" val="4158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a:t>
            </a:r>
            <a:r>
              <a:rPr lang="en-GB" baseline="0" dirty="0"/>
              <a:t> business will have aims that they want to achieve </a:t>
            </a:r>
            <a:r>
              <a:rPr lang="en-GB" baseline="0" dirty="0" err="1"/>
              <a:t>e.g</a:t>
            </a:r>
            <a:r>
              <a:rPr lang="en-GB" baseline="0" dirty="0"/>
              <a:t>…………………………..</a:t>
            </a:r>
          </a:p>
          <a:p>
            <a:r>
              <a:rPr lang="en-GB" baseline="0" dirty="0"/>
              <a:t>They will have needs such as………</a:t>
            </a:r>
          </a:p>
          <a:p>
            <a:r>
              <a:rPr lang="en-GB" baseline="0" dirty="0"/>
              <a:t>Social media can help to support these by using different approaches………………</a:t>
            </a:r>
            <a:endParaRPr lang="en-GB" dirty="0"/>
          </a:p>
        </p:txBody>
      </p:sp>
      <p:sp>
        <p:nvSpPr>
          <p:cNvPr id="4" name="Slide Number Placeholder 3"/>
          <p:cNvSpPr>
            <a:spLocks noGrp="1"/>
          </p:cNvSpPr>
          <p:nvPr>
            <p:ph type="sldNum" sz="quarter" idx="10"/>
          </p:nvPr>
        </p:nvSpPr>
        <p:spPr/>
        <p:txBody>
          <a:bodyPr/>
          <a:lstStyle/>
          <a:p>
            <a:fld id="{CB1EE2C0-BA6D-436F-83B0-6BA598B78292}" type="slidenum">
              <a:rPr lang="en-GB" smtClean="0"/>
              <a:pPr/>
              <a:t>21</a:t>
            </a:fld>
            <a:endParaRPr lang="en-GB" dirty="0"/>
          </a:p>
        </p:txBody>
      </p:sp>
    </p:spTree>
    <p:extLst>
      <p:ext uri="{BB962C8B-B14F-4D97-AF65-F5344CB8AC3E}">
        <p14:creationId xmlns:p14="http://schemas.microsoft.com/office/powerpoint/2010/main" val="259011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a:t>
            </a:r>
            <a:r>
              <a:rPr lang="en-GB" baseline="0" dirty="0"/>
              <a:t> business will have an image /brand that they want to portray  </a:t>
            </a:r>
            <a:r>
              <a:rPr lang="en-GB" baseline="0" dirty="0" err="1"/>
              <a:t>e.g</a:t>
            </a:r>
            <a:r>
              <a:rPr lang="en-GB" baseline="0" dirty="0"/>
              <a:t> (explaining the difference in the examples given)…………………………..</a:t>
            </a:r>
          </a:p>
          <a:p>
            <a:r>
              <a:rPr lang="en-GB" baseline="0" dirty="0"/>
              <a:t>This is important because…………………………………..</a:t>
            </a:r>
          </a:p>
          <a:p>
            <a:r>
              <a:rPr lang="en-GB" baseline="0" dirty="0"/>
              <a:t>Social media can help to support these by ………………</a:t>
            </a:r>
          </a:p>
          <a:p>
            <a:r>
              <a:rPr lang="en-GB" baseline="0" dirty="0"/>
              <a:t>These do this particularly well because…………</a:t>
            </a:r>
            <a:endParaRPr lang="en-GB" dirty="0"/>
          </a:p>
        </p:txBody>
      </p:sp>
      <p:sp>
        <p:nvSpPr>
          <p:cNvPr id="4" name="Slide Number Placeholder 3"/>
          <p:cNvSpPr>
            <a:spLocks noGrp="1"/>
          </p:cNvSpPr>
          <p:nvPr>
            <p:ph type="sldNum" sz="quarter" idx="10"/>
          </p:nvPr>
        </p:nvSpPr>
        <p:spPr/>
        <p:txBody>
          <a:bodyPr/>
          <a:lstStyle/>
          <a:p>
            <a:fld id="{CB1EE2C0-BA6D-436F-83B0-6BA598B78292}" type="slidenum">
              <a:rPr lang="en-GB" smtClean="0"/>
              <a:pPr/>
              <a:t>22</a:t>
            </a:fld>
            <a:endParaRPr lang="en-GB" dirty="0"/>
          </a:p>
        </p:txBody>
      </p:sp>
    </p:spTree>
    <p:extLst>
      <p:ext uri="{BB962C8B-B14F-4D97-AF65-F5344CB8AC3E}">
        <p14:creationId xmlns:p14="http://schemas.microsoft.com/office/powerpoint/2010/main" val="3774087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Businesses can use SM to promote products…………………….</a:t>
            </a:r>
          </a:p>
          <a:p>
            <a:r>
              <a:rPr lang="en-GB" baseline="0" dirty="0"/>
              <a:t>This means that………………………………….</a:t>
            </a:r>
          </a:p>
          <a:p>
            <a:r>
              <a:rPr lang="en-GB" baseline="0" dirty="0"/>
              <a:t>“????????” does this well /doesn’t do this well as………[M1]</a:t>
            </a:r>
          </a:p>
        </p:txBody>
      </p:sp>
      <p:sp>
        <p:nvSpPr>
          <p:cNvPr id="4" name="Slide Number Placeholder 3"/>
          <p:cNvSpPr>
            <a:spLocks noGrp="1"/>
          </p:cNvSpPr>
          <p:nvPr>
            <p:ph type="sldNum" sz="quarter" idx="10"/>
          </p:nvPr>
        </p:nvSpPr>
        <p:spPr/>
        <p:txBody>
          <a:bodyPr/>
          <a:lstStyle/>
          <a:p>
            <a:fld id="{CB1EE2C0-BA6D-436F-83B0-6BA598B78292}" type="slidenum">
              <a:rPr lang="en-GB" smtClean="0"/>
              <a:pPr/>
              <a:t>23</a:t>
            </a:fld>
            <a:endParaRPr lang="en-GB" dirty="0"/>
          </a:p>
        </p:txBody>
      </p:sp>
    </p:spTree>
    <p:extLst>
      <p:ext uri="{BB962C8B-B14F-4D97-AF65-F5344CB8AC3E}">
        <p14:creationId xmlns:p14="http://schemas.microsoft.com/office/powerpoint/2010/main" val="246381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1EE2C0-BA6D-436F-83B0-6BA598B78292}" type="slidenum">
              <a:rPr lang="en-GB" smtClean="0"/>
              <a:pPr/>
              <a:t>4</a:t>
            </a:fld>
            <a:endParaRPr lang="en-GB" dirty="0"/>
          </a:p>
        </p:txBody>
      </p:sp>
    </p:spTree>
    <p:extLst>
      <p:ext uri="{BB962C8B-B14F-4D97-AF65-F5344CB8AC3E}">
        <p14:creationId xmlns:p14="http://schemas.microsoft.com/office/powerpoint/2010/main" val="3529483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Businesses can use SM to communicate with customers…………………….</a:t>
            </a:r>
          </a:p>
          <a:p>
            <a:r>
              <a:rPr lang="en-GB" baseline="0" dirty="0"/>
              <a:t>This means that………………………………….</a:t>
            </a:r>
          </a:p>
          <a:p>
            <a:r>
              <a:rPr lang="en-GB" baseline="0" dirty="0"/>
              <a:t>“????????” does this well /doesn’t do this well as………[M1]</a:t>
            </a:r>
          </a:p>
        </p:txBody>
      </p:sp>
      <p:sp>
        <p:nvSpPr>
          <p:cNvPr id="4" name="Slide Number Placeholder 3"/>
          <p:cNvSpPr>
            <a:spLocks noGrp="1"/>
          </p:cNvSpPr>
          <p:nvPr>
            <p:ph type="sldNum" sz="quarter" idx="10"/>
          </p:nvPr>
        </p:nvSpPr>
        <p:spPr/>
        <p:txBody>
          <a:bodyPr/>
          <a:lstStyle/>
          <a:p>
            <a:fld id="{CB1EE2C0-BA6D-436F-83B0-6BA598B78292}" type="slidenum">
              <a:rPr lang="en-GB" smtClean="0"/>
              <a:pPr/>
              <a:t>24</a:t>
            </a:fld>
            <a:endParaRPr lang="en-GB" dirty="0"/>
          </a:p>
        </p:txBody>
      </p:sp>
    </p:spTree>
    <p:extLst>
      <p:ext uri="{BB962C8B-B14F-4D97-AF65-F5344CB8AC3E}">
        <p14:creationId xmlns:p14="http://schemas.microsoft.com/office/powerpoint/2010/main" val="734683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Businesses can use SM for their customer service…………………….</a:t>
            </a:r>
          </a:p>
          <a:p>
            <a:r>
              <a:rPr lang="en-GB" baseline="0" dirty="0"/>
              <a:t>This means that………………………………….</a:t>
            </a:r>
          </a:p>
          <a:p>
            <a:r>
              <a:rPr lang="en-GB" baseline="0" dirty="0"/>
              <a:t>“????????” does this well /doesn’t do this well as………[M1]</a:t>
            </a:r>
          </a:p>
        </p:txBody>
      </p:sp>
      <p:sp>
        <p:nvSpPr>
          <p:cNvPr id="4" name="Slide Number Placeholder 3"/>
          <p:cNvSpPr>
            <a:spLocks noGrp="1"/>
          </p:cNvSpPr>
          <p:nvPr>
            <p:ph type="sldNum" sz="quarter" idx="10"/>
          </p:nvPr>
        </p:nvSpPr>
        <p:spPr/>
        <p:txBody>
          <a:bodyPr/>
          <a:lstStyle/>
          <a:p>
            <a:fld id="{CB1EE2C0-BA6D-436F-83B0-6BA598B78292}" type="slidenum">
              <a:rPr lang="en-GB" smtClean="0"/>
              <a:pPr/>
              <a:t>25</a:t>
            </a:fld>
            <a:endParaRPr lang="en-GB" dirty="0"/>
          </a:p>
        </p:txBody>
      </p:sp>
    </p:spTree>
    <p:extLst>
      <p:ext uri="{BB962C8B-B14F-4D97-AF65-F5344CB8AC3E}">
        <p14:creationId xmlns:p14="http://schemas.microsoft.com/office/powerpoint/2010/main" val="3357369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Businesses can use SM to resolve queries and manage issues e.g.…………………….</a:t>
            </a:r>
          </a:p>
          <a:p>
            <a:r>
              <a:rPr lang="en-GB" baseline="0" dirty="0"/>
              <a:t>This means that………………………………….</a:t>
            </a:r>
          </a:p>
          <a:p>
            <a:r>
              <a:rPr lang="en-GB" baseline="0" dirty="0"/>
              <a:t>“????????” does this well /doesn’t do this well as………[M1]</a:t>
            </a:r>
          </a:p>
        </p:txBody>
      </p:sp>
      <p:sp>
        <p:nvSpPr>
          <p:cNvPr id="4" name="Slide Number Placeholder 3"/>
          <p:cNvSpPr>
            <a:spLocks noGrp="1"/>
          </p:cNvSpPr>
          <p:nvPr>
            <p:ph type="sldNum" sz="quarter" idx="10"/>
          </p:nvPr>
        </p:nvSpPr>
        <p:spPr/>
        <p:txBody>
          <a:bodyPr/>
          <a:lstStyle/>
          <a:p>
            <a:fld id="{CB1EE2C0-BA6D-436F-83B0-6BA598B78292}" type="slidenum">
              <a:rPr lang="en-GB" smtClean="0"/>
              <a:pPr/>
              <a:t>26</a:t>
            </a:fld>
            <a:endParaRPr lang="en-GB" dirty="0"/>
          </a:p>
        </p:txBody>
      </p:sp>
    </p:spTree>
    <p:extLst>
      <p:ext uri="{BB962C8B-B14F-4D97-AF65-F5344CB8AC3E}">
        <p14:creationId xmlns:p14="http://schemas.microsoft.com/office/powerpoint/2010/main" val="107133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800" i="1" dirty="0"/>
              <a:t>Social media websites are constantly evolving and new features are introduced regularly e.g. recent changes on ………….. Include………... this means that businesses can now ………… This is good because……..</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2800" i="1" dirty="0"/>
              <a:t>Another example of a change is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2800" i="1" dirty="0"/>
              <a:t>Etc……….</a:t>
            </a:r>
          </a:p>
          <a:p>
            <a:endParaRPr lang="en-GB" dirty="0"/>
          </a:p>
        </p:txBody>
      </p:sp>
      <p:sp>
        <p:nvSpPr>
          <p:cNvPr id="4" name="Slide Number Placeholder 3"/>
          <p:cNvSpPr>
            <a:spLocks noGrp="1"/>
          </p:cNvSpPr>
          <p:nvPr>
            <p:ph type="sldNum" sz="quarter" idx="10"/>
          </p:nvPr>
        </p:nvSpPr>
        <p:spPr/>
        <p:txBody>
          <a:bodyPr/>
          <a:lstStyle/>
          <a:p>
            <a:fld id="{CB1EE2C0-BA6D-436F-83B0-6BA598B78292}" type="slidenum">
              <a:rPr lang="en-GB" smtClean="0"/>
              <a:pPr/>
              <a:t>7</a:t>
            </a:fld>
            <a:endParaRPr lang="en-GB" dirty="0"/>
          </a:p>
        </p:txBody>
      </p:sp>
    </p:spTree>
    <p:extLst>
      <p:ext uri="{BB962C8B-B14F-4D97-AF65-F5344CB8AC3E}">
        <p14:creationId xmlns:p14="http://schemas.microsoft.com/office/powerpoint/2010/main" val="82062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800" i="1" dirty="0"/>
              <a:t>Social media sites have different features, structures and target audiences.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2800" i="1" dirty="0"/>
              <a:t>The next slides will look at these in more detail and</a:t>
            </a:r>
            <a:r>
              <a:rPr lang="en-GB" sz="2800" i="1" baseline="0" dirty="0"/>
              <a:t> explain how a business could make use of them</a:t>
            </a:r>
            <a:endParaRPr lang="en-GB" sz="2800" i="1"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2800" i="1"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2800" i="1" dirty="0">
              <a:ea typeface="Calibri"/>
              <a:cs typeface="Calibri"/>
            </a:endParaRPr>
          </a:p>
        </p:txBody>
      </p:sp>
      <p:sp>
        <p:nvSpPr>
          <p:cNvPr id="4" name="Slide Number Placeholder 3"/>
          <p:cNvSpPr>
            <a:spLocks noGrp="1"/>
          </p:cNvSpPr>
          <p:nvPr>
            <p:ph type="sldNum" sz="quarter" idx="10"/>
          </p:nvPr>
        </p:nvSpPr>
        <p:spPr/>
        <p:txBody>
          <a:bodyPr/>
          <a:lstStyle/>
          <a:p>
            <a:fld id="{CB1EE2C0-BA6D-436F-83B0-6BA598B78292}" type="slidenum">
              <a:rPr lang="en-GB" smtClean="0"/>
              <a:pPr/>
              <a:t>8</a:t>
            </a:fld>
            <a:endParaRPr lang="en-GB" dirty="0"/>
          </a:p>
        </p:txBody>
      </p:sp>
    </p:spTree>
    <p:extLst>
      <p:ext uri="{BB962C8B-B14F-4D97-AF65-F5344CB8AC3E}">
        <p14:creationId xmlns:p14="http://schemas.microsoft.com/office/powerpoint/2010/main" val="165120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More</a:t>
            </a:r>
            <a:r>
              <a:rPr lang="en-GB" baseline="0" dirty="0"/>
              <a:t> detail about the demographics AND what a business could do to use this information</a:t>
            </a:r>
            <a:endParaRPr lang="en-GB" dirty="0"/>
          </a:p>
        </p:txBody>
      </p:sp>
      <p:sp>
        <p:nvSpPr>
          <p:cNvPr id="4" name="Slide Number Placeholder 3"/>
          <p:cNvSpPr>
            <a:spLocks noGrp="1"/>
          </p:cNvSpPr>
          <p:nvPr>
            <p:ph type="sldNum" sz="quarter" idx="10"/>
          </p:nvPr>
        </p:nvSpPr>
        <p:spPr/>
        <p:txBody>
          <a:bodyPr/>
          <a:lstStyle/>
          <a:p>
            <a:fld id="{CB1EE2C0-BA6D-436F-83B0-6BA598B78292}" type="slidenum">
              <a:rPr lang="en-GB" smtClean="0"/>
              <a:pPr/>
              <a:t>9</a:t>
            </a:fld>
            <a:endParaRPr lang="en-GB" dirty="0"/>
          </a:p>
        </p:txBody>
      </p:sp>
    </p:spTree>
    <p:extLst>
      <p:ext uri="{BB962C8B-B14F-4D97-AF65-F5344CB8AC3E}">
        <p14:creationId xmlns:p14="http://schemas.microsoft.com/office/powerpoint/2010/main" val="3542496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More</a:t>
            </a:r>
            <a:r>
              <a:rPr lang="en-GB" baseline="0" dirty="0"/>
              <a:t> detail about the demographics AND what a business could do to use </a:t>
            </a:r>
            <a:r>
              <a:rPr lang="en-GB" baseline="0"/>
              <a:t>this information</a:t>
            </a:r>
            <a:endParaRPr lang="en-GB" dirty="0"/>
          </a:p>
        </p:txBody>
      </p:sp>
      <p:sp>
        <p:nvSpPr>
          <p:cNvPr id="4" name="Slide Number Placeholder 3"/>
          <p:cNvSpPr>
            <a:spLocks noGrp="1"/>
          </p:cNvSpPr>
          <p:nvPr>
            <p:ph type="sldNum" sz="quarter" idx="10"/>
          </p:nvPr>
        </p:nvSpPr>
        <p:spPr/>
        <p:txBody>
          <a:bodyPr/>
          <a:lstStyle/>
          <a:p>
            <a:fld id="{CB1EE2C0-BA6D-436F-83B0-6BA598B78292}" type="slidenum">
              <a:rPr lang="en-GB" smtClean="0"/>
              <a:pPr/>
              <a:t>10</a:t>
            </a:fld>
            <a:endParaRPr lang="en-GB" dirty="0"/>
          </a:p>
        </p:txBody>
      </p:sp>
    </p:spTree>
    <p:extLst>
      <p:ext uri="{BB962C8B-B14F-4D97-AF65-F5344CB8AC3E}">
        <p14:creationId xmlns:p14="http://schemas.microsoft.com/office/powerpoint/2010/main" val="1593928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More</a:t>
            </a:r>
            <a:r>
              <a:rPr lang="en-GB" baseline="0" dirty="0"/>
              <a:t> detail about the demographics AND what a business could do to use </a:t>
            </a:r>
            <a:r>
              <a:rPr lang="en-GB" baseline="0"/>
              <a:t>this information</a:t>
            </a:r>
            <a:endParaRPr lang="en-GB" dirty="0"/>
          </a:p>
        </p:txBody>
      </p:sp>
      <p:sp>
        <p:nvSpPr>
          <p:cNvPr id="4" name="Slide Number Placeholder 3"/>
          <p:cNvSpPr>
            <a:spLocks noGrp="1"/>
          </p:cNvSpPr>
          <p:nvPr>
            <p:ph type="sldNum" sz="quarter" idx="10"/>
          </p:nvPr>
        </p:nvSpPr>
        <p:spPr/>
        <p:txBody>
          <a:bodyPr/>
          <a:lstStyle/>
          <a:p>
            <a:fld id="{CB1EE2C0-BA6D-436F-83B0-6BA598B78292}" type="slidenum">
              <a:rPr lang="en-GB" smtClean="0"/>
              <a:pPr/>
              <a:t>11</a:t>
            </a:fld>
            <a:endParaRPr lang="en-GB" dirty="0"/>
          </a:p>
        </p:txBody>
      </p:sp>
    </p:spTree>
    <p:extLst>
      <p:ext uri="{BB962C8B-B14F-4D97-AF65-F5344CB8AC3E}">
        <p14:creationId xmlns:p14="http://schemas.microsoft.com/office/powerpoint/2010/main" val="1768765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More</a:t>
            </a:r>
            <a:r>
              <a:rPr lang="en-GB" baseline="0" dirty="0"/>
              <a:t> detail about the demographics AND what a business could do to use </a:t>
            </a:r>
            <a:r>
              <a:rPr lang="en-GB" baseline="0"/>
              <a:t>this information</a:t>
            </a:r>
            <a:endParaRPr lang="en-GB" dirty="0"/>
          </a:p>
        </p:txBody>
      </p:sp>
      <p:sp>
        <p:nvSpPr>
          <p:cNvPr id="4" name="Slide Number Placeholder 3"/>
          <p:cNvSpPr>
            <a:spLocks noGrp="1"/>
          </p:cNvSpPr>
          <p:nvPr>
            <p:ph type="sldNum" sz="quarter" idx="10"/>
          </p:nvPr>
        </p:nvSpPr>
        <p:spPr/>
        <p:txBody>
          <a:bodyPr/>
          <a:lstStyle/>
          <a:p>
            <a:fld id="{CB1EE2C0-BA6D-436F-83B0-6BA598B78292}" type="slidenum">
              <a:rPr lang="en-GB" smtClean="0"/>
              <a:pPr/>
              <a:t>12</a:t>
            </a:fld>
            <a:endParaRPr lang="en-GB" dirty="0"/>
          </a:p>
        </p:txBody>
      </p:sp>
    </p:spTree>
    <p:extLst>
      <p:ext uri="{BB962C8B-B14F-4D97-AF65-F5344CB8AC3E}">
        <p14:creationId xmlns:p14="http://schemas.microsoft.com/office/powerpoint/2010/main" val="3669103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More</a:t>
            </a:r>
            <a:r>
              <a:rPr lang="en-GB" baseline="0" dirty="0"/>
              <a:t> detail about the demographics AND what a business could do to use this information</a:t>
            </a:r>
            <a:endParaRPr lang="en-GB" dirty="0"/>
          </a:p>
        </p:txBody>
      </p:sp>
      <p:sp>
        <p:nvSpPr>
          <p:cNvPr id="4" name="Slide Number Placeholder 3"/>
          <p:cNvSpPr>
            <a:spLocks noGrp="1"/>
          </p:cNvSpPr>
          <p:nvPr>
            <p:ph type="sldNum" sz="quarter" idx="10"/>
          </p:nvPr>
        </p:nvSpPr>
        <p:spPr/>
        <p:txBody>
          <a:bodyPr/>
          <a:lstStyle/>
          <a:p>
            <a:fld id="{CB1EE2C0-BA6D-436F-83B0-6BA598B78292}" type="slidenum">
              <a:rPr lang="en-GB" smtClean="0"/>
              <a:pPr/>
              <a:t>13</a:t>
            </a:fld>
            <a:endParaRPr lang="en-GB" dirty="0"/>
          </a:p>
        </p:txBody>
      </p:sp>
    </p:spTree>
    <p:extLst>
      <p:ext uri="{BB962C8B-B14F-4D97-AF65-F5344CB8AC3E}">
        <p14:creationId xmlns:p14="http://schemas.microsoft.com/office/powerpoint/2010/main" val="3068627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E2A6231-3DE9-4316-9F11-0C2BF13CC34A}" type="datetimeFigureOut">
              <a:rPr lang="en-GB" smtClean="0"/>
              <a:pPr/>
              <a:t>21/07/2023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72FE92-C378-4EB3-90D2-7308FA5429AD}" type="slidenum">
              <a:rPr lang="en-GB" smtClean="0"/>
              <a:pPr/>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04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2A6231-3DE9-4316-9F11-0C2BF13CC34A}" type="datetimeFigureOut">
              <a:rPr lang="en-GB" smtClean="0"/>
              <a:pPr/>
              <a:t>21/07/2023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72FE92-C378-4EB3-90D2-7308FA5429AD}" type="slidenum">
              <a:rPr lang="en-GB" smtClean="0"/>
              <a:pPr/>
              <a:t>‹#›</a:t>
            </a:fld>
            <a:endParaRPr lang="en-GB" dirty="0"/>
          </a:p>
        </p:txBody>
      </p:sp>
    </p:spTree>
    <p:extLst>
      <p:ext uri="{BB962C8B-B14F-4D97-AF65-F5344CB8AC3E}">
        <p14:creationId xmlns:p14="http://schemas.microsoft.com/office/powerpoint/2010/main" val="332778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2A6231-3DE9-4316-9F11-0C2BF13CC34A}" type="datetimeFigureOut">
              <a:rPr lang="en-GB" smtClean="0"/>
              <a:pPr/>
              <a:t>21/07/2023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72FE92-C378-4EB3-90D2-7308FA5429AD}" type="slidenum">
              <a:rPr lang="en-GB" smtClean="0"/>
              <a:pPr/>
              <a:t>‹#›</a:t>
            </a:fld>
            <a:endParaRPr lang="en-GB"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067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2A6231-3DE9-4316-9F11-0C2BF13CC34A}" type="datetimeFigureOut">
              <a:rPr lang="en-GB" smtClean="0"/>
              <a:pPr/>
              <a:t>21/07/2023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72FE92-C378-4EB3-90D2-7308FA5429AD}" type="slidenum">
              <a:rPr lang="en-GB" smtClean="0"/>
              <a:pPr/>
              <a:t>‹#›</a:t>
            </a:fld>
            <a:endParaRPr lang="en-GB" dirty="0"/>
          </a:p>
        </p:txBody>
      </p:sp>
    </p:spTree>
    <p:extLst>
      <p:ext uri="{BB962C8B-B14F-4D97-AF65-F5344CB8AC3E}">
        <p14:creationId xmlns:p14="http://schemas.microsoft.com/office/powerpoint/2010/main" val="2926450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2A6231-3DE9-4316-9F11-0C2BF13CC34A}" type="datetimeFigureOut">
              <a:rPr lang="en-GB" smtClean="0"/>
              <a:pPr/>
              <a:t>21/07/2023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72FE92-C378-4EB3-90D2-7308FA5429AD}" type="slidenum">
              <a:rPr lang="en-GB" smtClean="0"/>
              <a:pPr/>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20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2A6231-3DE9-4316-9F11-0C2BF13CC34A}" type="datetimeFigureOut">
              <a:rPr lang="en-GB" smtClean="0"/>
              <a:pPr/>
              <a:t>21/07/2023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72FE92-C378-4EB3-90D2-7308FA5429AD}" type="slidenum">
              <a:rPr lang="en-GB" smtClean="0"/>
              <a:pPr/>
              <a:t>‹#›</a:t>
            </a:fld>
            <a:endParaRPr lang="en-GB" dirty="0"/>
          </a:p>
        </p:txBody>
      </p:sp>
    </p:spTree>
    <p:extLst>
      <p:ext uri="{BB962C8B-B14F-4D97-AF65-F5344CB8AC3E}">
        <p14:creationId xmlns:p14="http://schemas.microsoft.com/office/powerpoint/2010/main" val="419131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2A6231-3DE9-4316-9F11-0C2BF13CC34A}" type="datetimeFigureOut">
              <a:rPr lang="en-GB" smtClean="0"/>
              <a:pPr/>
              <a:t>21/07/2023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E72FE92-C378-4EB3-90D2-7308FA5429AD}" type="slidenum">
              <a:rPr lang="en-GB" smtClean="0"/>
              <a:pPr/>
              <a:t>‹#›</a:t>
            </a:fld>
            <a:endParaRPr lang="en-GB" dirty="0"/>
          </a:p>
        </p:txBody>
      </p:sp>
    </p:spTree>
    <p:extLst>
      <p:ext uri="{BB962C8B-B14F-4D97-AF65-F5344CB8AC3E}">
        <p14:creationId xmlns:p14="http://schemas.microsoft.com/office/powerpoint/2010/main" val="1633432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2A6231-3DE9-4316-9F11-0C2BF13CC34A}" type="datetimeFigureOut">
              <a:rPr lang="en-GB" smtClean="0"/>
              <a:pPr/>
              <a:t>21/07/2023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E72FE92-C378-4EB3-90D2-7308FA5429AD}" type="slidenum">
              <a:rPr lang="en-GB" smtClean="0"/>
              <a:pPr/>
              <a:t>‹#›</a:t>
            </a:fld>
            <a:endParaRPr lang="en-GB" dirty="0"/>
          </a:p>
        </p:txBody>
      </p:sp>
    </p:spTree>
    <p:extLst>
      <p:ext uri="{BB962C8B-B14F-4D97-AF65-F5344CB8AC3E}">
        <p14:creationId xmlns:p14="http://schemas.microsoft.com/office/powerpoint/2010/main" val="2453073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A6231-3DE9-4316-9F11-0C2BF13CC34A}" type="datetimeFigureOut">
              <a:rPr lang="en-GB" smtClean="0"/>
              <a:pPr/>
              <a:t>21/07/2023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E72FE92-C378-4EB3-90D2-7308FA5429AD}" type="slidenum">
              <a:rPr lang="en-GB" smtClean="0"/>
              <a:pPr/>
              <a:t>‹#›</a:t>
            </a:fld>
            <a:endParaRPr lang="en-GB" dirty="0"/>
          </a:p>
        </p:txBody>
      </p:sp>
    </p:spTree>
    <p:extLst>
      <p:ext uri="{BB962C8B-B14F-4D97-AF65-F5344CB8AC3E}">
        <p14:creationId xmlns:p14="http://schemas.microsoft.com/office/powerpoint/2010/main" val="357245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2A6231-3DE9-4316-9F11-0C2BF13CC34A}" type="datetimeFigureOut">
              <a:rPr lang="en-GB" smtClean="0"/>
              <a:pPr/>
              <a:t>21/07/2023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72FE92-C378-4EB3-90D2-7308FA5429AD}" type="slidenum">
              <a:rPr lang="en-GB" smtClean="0"/>
              <a:pPr/>
              <a:t>‹#›</a:t>
            </a:fld>
            <a:endParaRPr lang="en-GB" dirty="0"/>
          </a:p>
        </p:txBody>
      </p:sp>
    </p:spTree>
    <p:extLst>
      <p:ext uri="{BB962C8B-B14F-4D97-AF65-F5344CB8AC3E}">
        <p14:creationId xmlns:p14="http://schemas.microsoft.com/office/powerpoint/2010/main" val="48450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2A6231-3DE9-4316-9F11-0C2BF13CC34A}" type="datetimeFigureOut">
              <a:rPr lang="en-GB" smtClean="0"/>
              <a:pPr/>
              <a:t>21/07/2023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72FE92-C378-4EB3-90D2-7308FA5429AD}" type="slidenum">
              <a:rPr lang="en-GB" smtClean="0"/>
              <a:pPr/>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179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E2A6231-3DE9-4316-9F11-0C2BF13CC34A}" type="datetimeFigureOut">
              <a:rPr lang="en-GB" smtClean="0"/>
              <a:pPr/>
              <a:t>21/07/2023</a:t>
            </a:fld>
            <a:endParaRPr lang="en-GB"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E72FE92-C378-4EB3-90D2-7308FA5429AD}" type="slidenum">
              <a:rPr lang="en-GB" smtClean="0"/>
              <a:pPr/>
              <a:t>‹#›</a:t>
            </a:fld>
            <a:endParaRPr lang="en-GB"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0650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for Autograph Uni" panose="020B0604020202020204" pitchFamily="34" charset="0"/>
              </a:rPr>
              <a:t>USING SOCIAL MEDIA IN BUSINESS</a:t>
            </a:r>
          </a:p>
        </p:txBody>
      </p:sp>
      <p:sp>
        <p:nvSpPr>
          <p:cNvPr id="3" name="Subtitle 2"/>
          <p:cNvSpPr>
            <a:spLocks noGrp="1"/>
          </p:cNvSpPr>
          <p:nvPr>
            <p:ph type="subTitle" idx="1"/>
          </p:nvPr>
        </p:nvSpPr>
        <p:spPr/>
        <p:txBody>
          <a:bodyPr/>
          <a:lstStyle/>
          <a:p>
            <a:r>
              <a:rPr lang="en-GB" smtClean="0">
                <a:latin typeface="Arial for Autograph Uni" panose="020B0604020202020204" pitchFamily="34" charset="0"/>
              </a:rPr>
              <a:t>Summer 2023</a:t>
            </a:r>
            <a:endParaRPr lang="en-GB" dirty="0">
              <a:latin typeface="Arial for Autograph Uni" panose="020B0604020202020204" pitchFamily="34" charset="0"/>
            </a:endParaRPr>
          </a:p>
        </p:txBody>
      </p:sp>
    </p:spTree>
    <p:extLst>
      <p:ext uri="{BB962C8B-B14F-4D97-AF65-F5344CB8AC3E}">
        <p14:creationId xmlns:p14="http://schemas.microsoft.com/office/powerpoint/2010/main" val="4245156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Social media websites - Features</a:t>
            </a:r>
            <a:endParaRPr lang="en-GB" dirty="0"/>
          </a:p>
        </p:txBody>
      </p:sp>
      <p:sp>
        <p:nvSpPr>
          <p:cNvPr id="3" name="Content Placeholder 2"/>
          <p:cNvSpPr>
            <a:spLocks noGrp="1"/>
          </p:cNvSpPr>
          <p:nvPr>
            <p:ph idx="1"/>
          </p:nvPr>
        </p:nvSpPr>
        <p:spPr>
          <a:xfrm>
            <a:off x="1024128" y="2308860"/>
            <a:ext cx="5262372" cy="4023360"/>
          </a:xfrm>
          <a:ln>
            <a:solidFill>
              <a:schemeClr val="tx1"/>
            </a:solidFill>
          </a:ln>
        </p:spPr>
        <p:txBody>
          <a:bodyPr>
            <a:normAutofit/>
          </a:bodyPr>
          <a:lstStyle/>
          <a:p>
            <a:pPr marL="358775" lvl="1" indent="0">
              <a:buNone/>
            </a:pPr>
            <a:r>
              <a:rPr lang="en-GB" sz="4000" b="1" i="1" dirty="0"/>
              <a:t>Twitter</a:t>
            </a:r>
          </a:p>
          <a:p>
            <a:pPr marL="358775" lvl="1" indent="0">
              <a:buNone/>
            </a:pPr>
            <a:r>
              <a:rPr lang="en-GB" sz="4000" b="1" i="1" dirty="0"/>
              <a:t>Screen shot</a:t>
            </a:r>
          </a:p>
        </p:txBody>
      </p:sp>
      <p:sp>
        <p:nvSpPr>
          <p:cNvPr id="4" name="Content Placeholder 2"/>
          <p:cNvSpPr txBox="1">
            <a:spLocks/>
          </p:cNvSpPr>
          <p:nvPr/>
        </p:nvSpPr>
        <p:spPr>
          <a:xfrm>
            <a:off x="6571488" y="2308860"/>
            <a:ext cx="5262372" cy="4023360"/>
          </a:xfrm>
          <a:prstGeom prst="rect">
            <a:avLst/>
          </a:prstGeom>
          <a:ln>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58775" lvl="1" indent="0">
              <a:buFont typeface="Wingdings 3" pitchFamily="18" charset="2"/>
              <a:buNone/>
            </a:pPr>
            <a:r>
              <a:rPr lang="en-GB" sz="4000" b="1" i="1" dirty="0"/>
              <a:t>Bullet points about the demographics</a:t>
            </a:r>
          </a:p>
        </p:txBody>
      </p:sp>
    </p:spTree>
    <p:extLst>
      <p:ext uri="{BB962C8B-B14F-4D97-AF65-F5344CB8AC3E}">
        <p14:creationId xmlns:p14="http://schemas.microsoft.com/office/powerpoint/2010/main" val="67157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Social media websites - Features</a:t>
            </a:r>
            <a:endParaRPr lang="en-GB" dirty="0"/>
          </a:p>
        </p:txBody>
      </p:sp>
      <p:sp>
        <p:nvSpPr>
          <p:cNvPr id="3" name="Content Placeholder 2"/>
          <p:cNvSpPr>
            <a:spLocks noGrp="1"/>
          </p:cNvSpPr>
          <p:nvPr>
            <p:ph idx="1"/>
          </p:nvPr>
        </p:nvSpPr>
        <p:spPr>
          <a:xfrm>
            <a:off x="1024128" y="2308860"/>
            <a:ext cx="5262372" cy="4023360"/>
          </a:xfrm>
          <a:ln>
            <a:solidFill>
              <a:schemeClr val="tx1"/>
            </a:solidFill>
          </a:ln>
        </p:spPr>
        <p:txBody>
          <a:bodyPr>
            <a:normAutofit/>
          </a:bodyPr>
          <a:lstStyle/>
          <a:p>
            <a:pPr marL="358775" lvl="1" indent="0">
              <a:buNone/>
            </a:pPr>
            <a:r>
              <a:rPr lang="en-GB" sz="4000" b="1" i="1" dirty="0"/>
              <a:t>Pinterest</a:t>
            </a:r>
          </a:p>
          <a:p>
            <a:pPr marL="358775" lvl="1" indent="0">
              <a:buNone/>
            </a:pPr>
            <a:r>
              <a:rPr lang="en-GB" sz="4000" b="1" i="1" dirty="0"/>
              <a:t>Screen shot</a:t>
            </a:r>
          </a:p>
        </p:txBody>
      </p:sp>
      <p:sp>
        <p:nvSpPr>
          <p:cNvPr id="4" name="Content Placeholder 2"/>
          <p:cNvSpPr txBox="1">
            <a:spLocks/>
          </p:cNvSpPr>
          <p:nvPr/>
        </p:nvSpPr>
        <p:spPr>
          <a:xfrm>
            <a:off x="6571488" y="2308860"/>
            <a:ext cx="5262372" cy="4023360"/>
          </a:xfrm>
          <a:prstGeom prst="rect">
            <a:avLst/>
          </a:prstGeom>
          <a:ln>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58775" lvl="1" indent="0">
              <a:buFont typeface="Wingdings 3" pitchFamily="18" charset="2"/>
              <a:buNone/>
            </a:pPr>
            <a:r>
              <a:rPr lang="en-GB" sz="4000" b="1" i="1" dirty="0"/>
              <a:t>Bullet points about the demographics</a:t>
            </a:r>
          </a:p>
        </p:txBody>
      </p:sp>
    </p:spTree>
    <p:extLst>
      <p:ext uri="{BB962C8B-B14F-4D97-AF65-F5344CB8AC3E}">
        <p14:creationId xmlns:p14="http://schemas.microsoft.com/office/powerpoint/2010/main" val="157074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Social media websites - Features</a:t>
            </a:r>
            <a:endParaRPr lang="en-GB" dirty="0"/>
          </a:p>
        </p:txBody>
      </p:sp>
      <p:sp>
        <p:nvSpPr>
          <p:cNvPr id="3" name="Content Placeholder 2"/>
          <p:cNvSpPr>
            <a:spLocks noGrp="1"/>
          </p:cNvSpPr>
          <p:nvPr>
            <p:ph idx="1"/>
          </p:nvPr>
        </p:nvSpPr>
        <p:spPr>
          <a:xfrm>
            <a:off x="1024128" y="2308860"/>
            <a:ext cx="5262372" cy="4023360"/>
          </a:xfrm>
          <a:ln>
            <a:solidFill>
              <a:schemeClr val="tx1"/>
            </a:solidFill>
          </a:ln>
        </p:spPr>
        <p:txBody>
          <a:bodyPr>
            <a:normAutofit/>
          </a:bodyPr>
          <a:lstStyle/>
          <a:p>
            <a:pPr marL="358775" lvl="1" indent="0">
              <a:buNone/>
            </a:pPr>
            <a:r>
              <a:rPr lang="en-GB" sz="4000" b="1" i="1" dirty="0"/>
              <a:t>Instagram</a:t>
            </a:r>
          </a:p>
          <a:p>
            <a:pPr marL="358775" lvl="1" indent="0">
              <a:buNone/>
            </a:pPr>
            <a:r>
              <a:rPr lang="en-GB" sz="4000" b="1" i="1" dirty="0"/>
              <a:t>Screen shot</a:t>
            </a:r>
          </a:p>
        </p:txBody>
      </p:sp>
      <p:sp>
        <p:nvSpPr>
          <p:cNvPr id="4" name="Content Placeholder 2"/>
          <p:cNvSpPr txBox="1">
            <a:spLocks/>
          </p:cNvSpPr>
          <p:nvPr/>
        </p:nvSpPr>
        <p:spPr>
          <a:xfrm>
            <a:off x="6571488" y="2308860"/>
            <a:ext cx="5262372" cy="4023360"/>
          </a:xfrm>
          <a:prstGeom prst="rect">
            <a:avLst/>
          </a:prstGeom>
          <a:ln>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58775" lvl="1" indent="0">
              <a:buFont typeface="Wingdings 3" pitchFamily="18" charset="2"/>
              <a:buNone/>
            </a:pPr>
            <a:r>
              <a:rPr lang="en-GB" sz="4000" b="1" i="1" dirty="0"/>
              <a:t>Bullet points about the demographics</a:t>
            </a:r>
          </a:p>
        </p:txBody>
      </p:sp>
    </p:spTree>
    <p:extLst>
      <p:ext uri="{BB962C8B-B14F-4D97-AF65-F5344CB8AC3E}">
        <p14:creationId xmlns:p14="http://schemas.microsoft.com/office/powerpoint/2010/main" val="2609628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Social media websites - Features</a:t>
            </a:r>
            <a:endParaRPr lang="en-GB" dirty="0"/>
          </a:p>
        </p:txBody>
      </p:sp>
      <p:sp>
        <p:nvSpPr>
          <p:cNvPr id="3" name="Content Placeholder 2"/>
          <p:cNvSpPr>
            <a:spLocks noGrp="1"/>
          </p:cNvSpPr>
          <p:nvPr>
            <p:ph idx="1"/>
          </p:nvPr>
        </p:nvSpPr>
        <p:spPr>
          <a:xfrm>
            <a:off x="1024128" y="2308860"/>
            <a:ext cx="5262372" cy="4023360"/>
          </a:xfrm>
          <a:ln>
            <a:solidFill>
              <a:schemeClr val="tx1"/>
            </a:solidFill>
          </a:ln>
        </p:spPr>
        <p:txBody>
          <a:bodyPr>
            <a:normAutofit/>
          </a:bodyPr>
          <a:lstStyle/>
          <a:p>
            <a:pPr marL="358775" lvl="1" indent="0">
              <a:buNone/>
            </a:pPr>
            <a:r>
              <a:rPr lang="en-GB" sz="4000" b="1" i="1" dirty="0"/>
              <a:t>LinkedIn</a:t>
            </a:r>
          </a:p>
          <a:p>
            <a:pPr marL="358775" lvl="1" indent="0">
              <a:buNone/>
            </a:pPr>
            <a:r>
              <a:rPr lang="en-GB" sz="4000" b="1" i="1" dirty="0"/>
              <a:t>Screen shot</a:t>
            </a:r>
          </a:p>
        </p:txBody>
      </p:sp>
      <p:sp>
        <p:nvSpPr>
          <p:cNvPr id="4" name="Content Placeholder 2"/>
          <p:cNvSpPr txBox="1">
            <a:spLocks/>
          </p:cNvSpPr>
          <p:nvPr/>
        </p:nvSpPr>
        <p:spPr>
          <a:xfrm>
            <a:off x="6571488" y="2308860"/>
            <a:ext cx="5262372" cy="4023360"/>
          </a:xfrm>
          <a:prstGeom prst="rect">
            <a:avLst/>
          </a:prstGeom>
          <a:ln>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58775" lvl="1" indent="0">
              <a:buFont typeface="Wingdings 3" pitchFamily="18" charset="2"/>
              <a:buNone/>
            </a:pPr>
            <a:r>
              <a:rPr lang="en-GB" sz="4000" b="1" i="1" dirty="0"/>
              <a:t>Bullet points about the demographics</a:t>
            </a:r>
          </a:p>
        </p:txBody>
      </p:sp>
    </p:spTree>
    <p:extLst>
      <p:ext uri="{BB962C8B-B14F-4D97-AF65-F5344CB8AC3E}">
        <p14:creationId xmlns:p14="http://schemas.microsoft.com/office/powerpoint/2010/main" val="2478225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Social media websites: </a:t>
            </a:r>
            <a:br>
              <a:rPr lang="en-GB" b="1" dirty="0"/>
            </a:br>
            <a:r>
              <a:rPr lang="en-GB" b="1" dirty="0"/>
              <a:t>Structure &amp; Features</a:t>
            </a:r>
            <a:endParaRPr lang="en-GB" dirty="0"/>
          </a:p>
        </p:txBody>
      </p:sp>
      <p:sp>
        <p:nvSpPr>
          <p:cNvPr id="3" name="Content Placeholder 2"/>
          <p:cNvSpPr>
            <a:spLocks noGrp="1"/>
          </p:cNvSpPr>
          <p:nvPr>
            <p:ph idx="1"/>
          </p:nvPr>
        </p:nvSpPr>
        <p:spPr/>
        <p:txBody>
          <a:bodyPr>
            <a:normAutofit fontScale="85000" lnSpcReduction="20000"/>
          </a:bodyPr>
          <a:lstStyle/>
          <a:p>
            <a:pPr marL="358775" lvl="1" indent="0">
              <a:buNone/>
            </a:pPr>
            <a:r>
              <a:rPr lang="en-GB" sz="2800" i="1" dirty="0"/>
              <a:t>The use of  features, structure and target audience of different social media websites,</a:t>
            </a:r>
            <a:br>
              <a:rPr lang="en-GB" sz="2800" i="1" dirty="0"/>
            </a:br>
            <a:endParaRPr lang="en-GB" sz="2800" b="1" i="1" dirty="0"/>
          </a:p>
          <a:p>
            <a:pPr marL="358775" lvl="1" indent="0">
              <a:buNone/>
            </a:pPr>
            <a:r>
              <a:rPr lang="en-GB" sz="2800" i="1" dirty="0"/>
              <a:t>For</a:t>
            </a:r>
            <a:r>
              <a:rPr lang="en-GB" sz="2800" b="1" i="1" dirty="0"/>
              <a:t> Twitter </a:t>
            </a:r>
            <a:r>
              <a:rPr lang="en-GB" sz="2800" i="1" dirty="0"/>
              <a:t>these include:</a:t>
            </a:r>
          </a:p>
          <a:p>
            <a:pPr marL="815975" lvl="1" indent="-457200"/>
            <a:r>
              <a:rPr lang="en-GB" sz="2800" i="1" dirty="0"/>
              <a:t>Profile</a:t>
            </a:r>
          </a:p>
          <a:p>
            <a:pPr marL="815975" lvl="1" indent="-457200"/>
            <a:r>
              <a:rPr lang="en-GB" sz="2800" i="1" dirty="0"/>
              <a:t>Tweets</a:t>
            </a:r>
          </a:p>
          <a:p>
            <a:pPr marL="815975" lvl="1" indent="-457200"/>
            <a:r>
              <a:rPr lang="en-GB" sz="2800" i="1" dirty="0"/>
              <a:t>Polls</a:t>
            </a:r>
          </a:p>
          <a:p>
            <a:pPr marL="815975" lvl="1" indent="-457200"/>
            <a:r>
              <a:rPr lang="en-GB" sz="2800" i="1" dirty="0"/>
              <a:t>Re-tweets</a:t>
            </a:r>
          </a:p>
          <a:p>
            <a:pPr marL="815975" lvl="1" indent="-457200"/>
            <a:r>
              <a:rPr lang="en-GB" sz="2800" i="1" dirty="0"/>
              <a:t>Pinned Tweets</a:t>
            </a:r>
          </a:p>
          <a:p>
            <a:pPr marL="815975" lvl="1" indent="-457200"/>
            <a:r>
              <a:rPr lang="en-GB" sz="2800" i="1" dirty="0"/>
              <a:t>Direct messages</a:t>
            </a:r>
          </a:p>
          <a:p>
            <a:pPr marL="815975" lvl="1" indent="-457200"/>
            <a:r>
              <a:rPr lang="en-GB" sz="2800" i="1" dirty="0"/>
              <a:t>Twitter moments</a:t>
            </a:r>
          </a:p>
          <a:p>
            <a:pPr marL="815975" lvl="1" indent="-457200"/>
            <a:r>
              <a:rPr lang="en-GB" sz="2800" i="1" dirty="0"/>
              <a:t>Following</a:t>
            </a:r>
          </a:p>
          <a:p>
            <a:pPr marL="358775" lvl="1" indent="0">
              <a:buNone/>
            </a:pPr>
            <a:endParaRPr lang="en-GB" sz="2800" i="1" dirty="0"/>
          </a:p>
          <a:p>
            <a:pPr marL="358775" lvl="1" indent="0">
              <a:buNone/>
            </a:pPr>
            <a:endParaRPr lang="en-GB" sz="2800" i="1" dirty="0"/>
          </a:p>
        </p:txBody>
      </p:sp>
    </p:spTree>
    <p:extLst>
      <p:ext uri="{BB962C8B-B14F-4D97-AF65-F5344CB8AC3E}">
        <p14:creationId xmlns:p14="http://schemas.microsoft.com/office/powerpoint/2010/main" val="1966047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Social media websites: </a:t>
            </a:r>
            <a:br>
              <a:rPr lang="en-GB" b="1" dirty="0"/>
            </a:br>
            <a:r>
              <a:rPr lang="en-GB" b="1" dirty="0"/>
              <a:t>Structure &amp; Features</a:t>
            </a:r>
            <a:endParaRPr lang="en-GB" dirty="0"/>
          </a:p>
        </p:txBody>
      </p:sp>
      <p:sp>
        <p:nvSpPr>
          <p:cNvPr id="3" name="Content Placeholder 2"/>
          <p:cNvSpPr>
            <a:spLocks noGrp="1"/>
          </p:cNvSpPr>
          <p:nvPr>
            <p:ph idx="1"/>
          </p:nvPr>
        </p:nvSpPr>
        <p:spPr/>
        <p:txBody>
          <a:bodyPr>
            <a:normAutofit/>
          </a:bodyPr>
          <a:lstStyle/>
          <a:p>
            <a:pPr marL="358775" lvl="1" indent="0">
              <a:buNone/>
            </a:pPr>
            <a:endParaRPr lang="en-GB" sz="2800" i="1" dirty="0"/>
          </a:p>
          <a:p>
            <a:pPr marL="358775" lvl="1" indent="0">
              <a:buNone/>
            </a:pPr>
            <a:endParaRPr lang="en-GB" sz="2800" i="1" dirty="0"/>
          </a:p>
          <a:p>
            <a:pPr marL="358775" lvl="1" indent="0">
              <a:buNone/>
            </a:pPr>
            <a:endParaRPr lang="en-GB" sz="2800" i="1" dirty="0"/>
          </a:p>
        </p:txBody>
      </p:sp>
      <p:sp>
        <p:nvSpPr>
          <p:cNvPr id="5" name="Oval 4"/>
          <p:cNvSpPr/>
          <p:nvPr/>
        </p:nvSpPr>
        <p:spPr>
          <a:xfrm>
            <a:off x="1024128" y="2446019"/>
            <a:ext cx="486952" cy="466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7633718" y="2286000"/>
            <a:ext cx="4230622" cy="4101084"/>
          </a:xfrm>
          <a:prstGeom prst="rect">
            <a:avLst/>
          </a:prstGeom>
          <a:ln>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58775" lvl="1" indent="0">
              <a:buFont typeface="Wingdings 3" pitchFamily="18" charset="2"/>
              <a:buNone/>
            </a:pPr>
            <a:r>
              <a:rPr lang="en-GB" sz="4000" b="1" i="1" dirty="0"/>
              <a:t>Bullet points about the Twitter profile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93" y="2286000"/>
            <a:ext cx="2735724" cy="410358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584" y="2308860"/>
            <a:ext cx="2718816" cy="4078224"/>
          </a:xfrm>
          <a:prstGeom prst="rect">
            <a:avLst/>
          </a:prstGeom>
        </p:spPr>
      </p:pic>
    </p:spTree>
    <p:extLst>
      <p:ext uri="{BB962C8B-B14F-4D97-AF65-F5344CB8AC3E}">
        <p14:creationId xmlns:p14="http://schemas.microsoft.com/office/powerpoint/2010/main" val="2138069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Social media websites: </a:t>
            </a:r>
            <a:br>
              <a:rPr lang="en-GB" b="1" dirty="0"/>
            </a:br>
            <a:r>
              <a:rPr lang="en-GB" b="1" dirty="0"/>
              <a:t>Structure &amp; Features</a:t>
            </a:r>
            <a:endParaRPr lang="en-GB" dirty="0"/>
          </a:p>
        </p:txBody>
      </p:sp>
      <p:sp>
        <p:nvSpPr>
          <p:cNvPr id="3" name="Content Placeholder 2"/>
          <p:cNvSpPr>
            <a:spLocks noGrp="1"/>
          </p:cNvSpPr>
          <p:nvPr>
            <p:ph idx="1"/>
          </p:nvPr>
        </p:nvSpPr>
        <p:spPr/>
        <p:txBody>
          <a:bodyPr>
            <a:normAutofit/>
          </a:bodyPr>
          <a:lstStyle/>
          <a:p>
            <a:pPr marL="358775" lvl="1" indent="0">
              <a:buNone/>
            </a:pPr>
            <a:endParaRPr lang="en-GB" sz="2800" i="1" dirty="0"/>
          </a:p>
          <a:p>
            <a:pPr marL="358775" lvl="1" indent="0">
              <a:buNone/>
            </a:pPr>
            <a:endParaRPr lang="en-GB" sz="2800" i="1" dirty="0"/>
          </a:p>
          <a:p>
            <a:pPr marL="358775" lvl="1" indent="0">
              <a:buNone/>
            </a:pPr>
            <a:endParaRPr lang="en-GB" sz="28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668" y="2286000"/>
            <a:ext cx="2910840" cy="4366260"/>
          </a:xfrm>
          <a:prstGeom prst="rect">
            <a:avLst/>
          </a:prstGeom>
        </p:spPr>
      </p:pic>
      <p:sp>
        <p:nvSpPr>
          <p:cNvPr id="5" name="Oval 4"/>
          <p:cNvSpPr/>
          <p:nvPr/>
        </p:nvSpPr>
        <p:spPr>
          <a:xfrm>
            <a:off x="1024128" y="2446020"/>
            <a:ext cx="438912" cy="434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5884164" y="2400300"/>
            <a:ext cx="5262372" cy="4023360"/>
          </a:xfrm>
          <a:prstGeom prst="rect">
            <a:avLst/>
          </a:prstGeom>
          <a:ln>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58775" lvl="1" indent="0">
              <a:buFont typeface="Wingdings 3" pitchFamily="18" charset="2"/>
              <a:buNone/>
            </a:pPr>
            <a:r>
              <a:rPr lang="en-GB" sz="4000" b="1" i="1" dirty="0"/>
              <a:t>Bullet points about Polls</a:t>
            </a:r>
          </a:p>
        </p:txBody>
      </p:sp>
    </p:spTree>
    <p:extLst>
      <p:ext uri="{BB962C8B-B14F-4D97-AF65-F5344CB8AC3E}">
        <p14:creationId xmlns:p14="http://schemas.microsoft.com/office/powerpoint/2010/main" val="3349531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Social media websites: </a:t>
            </a:r>
            <a:br>
              <a:rPr lang="en-GB" b="1" dirty="0"/>
            </a:br>
            <a:r>
              <a:rPr lang="en-GB" b="1" dirty="0"/>
              <a:t>promoting products and/or services</a:t>
            </a:r>
          </a:p>
        </p:txBody>
      </p:sp>
      <p:sp>
        <p:nvSpPr>
          <p:cNvPr id="5" name="Content Placeholder 2"/>
          <p:cNvSpPr txBox="1">
            <a:spLocks/>
          </p:cNvSpPr>
          <p:nvPr/>
        </p:nvSpPr>
        <p:spPr>
          <a:xfrm>
            <a:off x="6713220" y="2393442"/>
            <a:ext cx="5262372" cy="4023360"/>
          </a:xfrm>
          <a:prstGeom prst="rect">
            <a:avLst/>
          </a:prstGeom>
          <a:ln>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58775" lvl="1" indent="0">
              <a:buNone/>
            </a:pPr>
            <a:r>
              <a:rPr lang="en-GB" sz="4000" b="1" i="1" dirty="0"/>
              <a:t>Bullet points about </a:t>
            </a:r>
            <a:r>
              <a:rPr lang="en-GB" sz="4000" i="1" dirty="0"/>
              <a:t> promoting services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 y="2388870"/>
            <a:ext cx="2682240" cy="40233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9960" y="2388870"/>
            <a:ext cx="2979420" cy="4469130"/>
          </a:xfrm>
          <a:prstGeom prst="rect">
            <a:avLst/>
          </a:prstGeom>
        </p:spPr>
      </p:pic>
      <p:sp>
        <p:nvSpPr>
          <p:cNvPr id="8" name="Oval 7"/>
          <p:cNvSpPr/>
          <p:nvPr/>
        </p:nvSpPr>
        <p:spPr>
          <a:xfrm>
            <a:off x="3810000" y="2606040"/>
            <a:ext cx="510540" cy="510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175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Social media websites: </a:t>
            </a:r>
            <a:br>
              <a:rPr lang="en-GB" b="1" dirty="0"/>
            </a:br>
            <a:r>
              <a:rPr lang="en-GB" b="1" dirty="0"/>
              <a:t>Structure &amp; Features</a:t>
            </a:r>
            <a:endParaRPr lang="en-GB" dirty="0"/>
          </a:p>
        </p:txBody>
      </p:sp>
      <p:sp>
        <p:nvSpPr>
          <p:cNvPr id="3" name="Content Placeholder 2"/>
          <p:cNvSpPr>
            <a:spLocks noGrp="1"/>
          </p:cNvSpPr>
          <p:nvPr>
            <p:ph idx="1"/>
          </p:nvPr>
        </p:nvSpPr>
        <p:spPr/>
        <p:txBody>
          <a:bodyPr>
            <a:normAutofit lnSpcReduction="10000"/>
          </a:bodyPr>
          <a:lstStyle/>
          <a:p>
            <a:pPr marL="358775" lvl="1" indent="0">
              <a:buNone/>
            </a:pPr>
            <a:r>
              <a:rPr lang="en-GB" sz="2800" i="1" dirty="0"/>
              <a:t>The use of  features, structure and target audience of different social media websites,</a:t>
            </a:r>
            <a:br>
              <a:rPr lang="en-GB" sz="2800" i="1" dirty="0"/>
            </a:br>
            <a:endParaRPr lang="en-GB" sz="2800" i="1" dirty="0"/>
          </a:p>
          <a:p>
            <a:pPr marL="358775" lvl="1" indent="0">
              <a:buNone/>
            </a:pPr>
            <a:r>
              <a:rPr lang="en-GB" sz="2800" i="1" dirty="0"/>
              <a:t>For </a:t>
            </a:r>
            <a:r>
              <a:rPr lang="en-GB" sz="2800" b="1" i="1" dirty="0"/>
              <a:t>Facebook </a:t>
            </a:r>
            <a:r>
              <a:rPr lang="en-GB" sz="2800" i="1" dirty="0"/>
              <a:t>these include:</a:t>
            </a:r>
          </a:p>
          <a:p>
            <a:pPr marL="815975" lvl="1" indent="-457200"/>
            <a:r>
              <a:rPr lang="en-GB" sz="2800" i="1" dirty="0"/>
              <a:t>Profile</a:t>
            </a:r>
          </a:p>
          <a:p>
            <a:pPr marL="815975" lvl="1" indent="-457200"/>
            <a:r>
              <a:rPr lang="en-GB" sz="2800" i="1" dirty="0"/>
              <a:t>Posts</a:t>
            </a:r>
          </a:p>
          <a:p>
            <a:pPr marL="815975" lvl="1" indent="-457200"/>
            <a:r>
              <a:rPr lang="en-GB" sz="2800" i="1" dirty="0"/>
              <a:t>Likes</a:t>
            </a:r>
          </a:p>
          <a:p>
            <a:pPr marL="815975" lvl="1" indent="-457200"/>
            <a:r>
              <a:rPr lang="en-GB" sz="2800" i="1" dirty="0"/>
              <a:t>Shares</a:t>
            </a:r>
          </a:p>
          <a:p>
            <a:pPr marL="815975" lvl="1" indent="-457200"/>
            <a:r>
              <a:rPr lang="en-GB" sz="2800" i="1" dirty="0" err="1"/>
              <a:t>Etc</a:t>
            </a:r>
            <a:r>
              <a:rPr lang="en-GB" sz="2800" i="1" dirty="0"/>
              <a:t> ………..</a:t>
            </a:r>
          </a:p>
          <a:p>
            <a:pPr marL="358775" lvl="1" indent="0">
              <a:buNone/>
            </a:pPr>
            <a:endParaRPr lang="en-GB" sz="2800" i="1" dirty="0"/>
          </a:p>
          <a:p>
            <a:pPr marL="358775" lvl="1" indent="0">
              <a:buNone/>
            </a:pPr>
            <a:endParaRPr lang="en-GB" sz="2800" i="1" dirty="0"/>
          </a:p>
        </p:txBody>
      </p:sp>
    </p:spTree>
    <p:extLst>
      <p:ext uri="{BB962C8B-B14F-4D97-AF65-F5344CB8AC3E}">
        <p14:creationId xmlns:p14="http://schemas.microsoft.com/office/powerpoint/2010/main" val="3813239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Social media websites: </a:t>
            </a:r>
            <a:br>
              <a:rPr lang="en-GB" b="1" dirty="0"/>
            </a:br>
            <a:r>
              <a:rPr lang="en-GB" b="1" dirty="0"/>
              <a:t>Structure &amp; Features</a:t>
            </a:r>
            <a:endParaRPr lang="en-GB" dirty="0"/>
          </a:p>
        </p:txBody>
      </p:sp>
      <p:sp>
        <p:nvSpPr>
          <p:cNvPr id="3" name="Content Placeholder 2"/>
          <p:cNvSpPr>
            <a:spLocks noGrp="1"/>
          </p:cNvSpPr>
          <p:nvPr>
            <p:ph idx="1"/>
          </p:nvPr>
        </p:nvSpPr>
        <p:spPr/>
        <p:txBody>
          <a:bodyPr>
            <a:normAutofit/>
          </a:bodyPr>
          <a:lstStyle/>
          <a:p>
            <a:pPr marL="358775" lvl="1" indent="0">
              <a:buNone/>
            </a:pPr>
            <a:r>
              <a:rPr lang="en-GB" sz="2800" i="1" dirty="0"/>
              <a:t>The use of  features, structure and target audience of different social media websites,</a:t>
            </a:r>
            <a:br>
              <a:rPr lang="en-GB" sz="2800" i="1" dirty="0"/>
            </a:br>
            <a:endParaRPr lang="en-GB" sz="2800" i="1" dirty="0"/>
          </a:p>
          <a:p>
            <a:pPr marL="358775" lvl="1" indent="0">
              <a:buNone/>
            </a:pPr>
            <a:r>
              <a:rPr lang="en-GB" sz="2800" i="1" dirty="0"/>
              <a:t>For </a:t>
            </a:r>
            <a:r>
              <a:rPr lang="en-GB" sz="2800" b="1" i="1" dirty="0"/>
              <a:t>Pinterest </a:t>
            </a:r>
            <a:r>
              <a:rPr lang="en-GB" sz="2800" i="1" dirty="0"/>
              <a:t>these include:</a:t>
            </a:r>
          </a:p>
          <a:p>
            <a:pPr marL="815975" lvl="1" indent="-457200"/>
            <a:r>
              <a:rPr lang="en-GB" sz="2800" i="1" dirty="0"/>
              <a:t>……</a:t>
            </a:r>
          </a:p>
          <a:p>
            <a:pPr marL="815975" lvl="1" indent="-457200"/>
            <a:r>
              <a:rPr lang="en-GB" sz="2800" i="1" dirty="0"/>
              <a:t>……..</a:t>
            </a:r>
          </a:p>
          <a:p>
            <a:pPr marL="815975" lvl="1" indent="-457200"/>
            <a:r>
              <a:rPr lang="en-GB" sz="2800" i="1" dirty="0"/>
              <a:t>……</a:t>
            </a:r>
          </a:p>
          <a:p>
            <a:pPr marL="815975" lvl="1" indent="-457200"/>
            <a:r>
              <a:rPr lang="en-GB" sz="2800" i="1" dirty="0" err="1"/>
              <a:t>Etc</a:t>
            </a:r>
            <a:r>
              <a:rPr lang="en-GB" sz="2800" i="1" dirty="0"/>
              <a:t> ………..</a:t>
            </a:r>
          </a:p>
          <a:p>
            <a:pPr marL="358775" lvl="1" indent="0">
              <a:buNone/>
            </a:pPr>
            <a:endParaRPr lang="en-GB" sz="2800" i="1" dirty="0"/>
          </a:p>
          <a:p>
            <a:pPr marL="358775" lvl="1" indent="0">
              <a:buNone/>
            </a:pPr>
            <a:endParaRPr lang="en-GB" sz="2800" i="1" dirty="0"/>
          </a:p>
        </p:txBody>
      </p:sp>
    </p:spTree>
    <p:extLst>
      <p:ext uri="{BB962C8B-B14F-4D97-AF65-F5344CB8AC3E}">
        <p14:creationId xmlns:p14="http://schemas.microsoft.com/office/powerpoint/2010/main" val="120457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5837-4B0D-2664-B10A-DC4DFA968555}"/>
              </a:ext>
            </a:extLst>
          </p:cNvPr>
          <p:cNvSpPr>
            <a:spLocks noGrp="1"/>
          </p:cNvSpPr>
          <p:nvPr>
            <p:ph type="title"/>
          </p:nvPr>
        </p:nvSpPr>
        <p:spPr/>
        <p:txBody>
          <a:bodyPr/>
          <a:lstStyle/>
          <a:p>
            <a:r>
              <a:rPr lang="en-GB" dirty="0"/>
              <a:t>Scenario</a:t>
            </a:r>
          </a:p>
        </p:txBody>
      </p:sp>
      <p:sp>
        <p:nvSpPr>
          <p:cNvPr id="3" name="Content Placeholder 2">
            <a:extLst>
              <a:ext uri="{FF2B5EF4-FFF2-40B4-BE49-F238E27FC236}">
                <a16:creationId xmlns:a16="http://schemas.microsoft.com/office/drawing/2014/main" id="{A375A7D0-B1AD-F9D2-65CA-1FA5EBBAECC1}"/>
              </a:ext>
            </a:extLst>
          </p:cNvPr>
          <p:cNvSpPr>
            <a:spLocks noGrp="1"/>
          </p:cNvSpPr>
          <p:nvPr>
            <p:ph idx="1"/>
          </p:nvPr>
        </p:nvSpPr>
        <p:spPr/>
        <p:txBody>
          <a:bodyPr vert="horz" lIns="45720" tIns="45720" rIns="45720" bIns="45720" rtlCol="0" anchor="t">
            <a:normAutofit/>
          </a:bodyPr>
          <a:lstStyle/>
          <a:p>
            <a:r>
              <a:rPr lang="en-GB" dirty="0">
                <a:latin typeface="Tw Cen MT"/>
                <a:ea typeface="Verdana"/>
              </a:rPr>
              <a:t>The local council has a department that looks at local businesses in Biggin Hill, Bromley. The department are interested in how they can support local businesses to use social media to promote their businesses, but they know very little about this. The department has approached Charles Darwin School, as they know the sixth form students are studying a unit on social media in business. </a:t>
            </a:r>
          </a:p>
          <a:p>
            <a:r>
              <a:rPr lang="en-GB" dirty="0">
                <a:latin typeface="Tw Cen MT"/>
                <a:ea typeface="Verdana"/>
              </a:rPr>
              <a:t>You have been asked as part of your Summer Bridging Work to provide a presentation on using social media for business purposes to present this to the department and your teacher when you return in September. </a:t>
            </a:r>
          </a:p>
        </p:txBody>
      </p:sp>
    </p:spTree>
    <p:extLst>
      <p:ext uri="{BB962C8B-B14F-4D97-AF65-F5344CB8AC3E}">
        <p14:creationId xmlns:p14="http://schemas.microsoft.com/office/powerpoint/2010/main" val="222976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Social media websites: </a:t>
            </a:r>
            <a:br>
              <a:rPr lang="en-GB" b="1" dirty="0"/>
            </a:br>
            <a:r>
              <a:rPr lang="en-GB" b="1" dirty="0"/>
              <a:t>Structure &amp; Features</a:t>
            </a:r>
            <a:endParaRPr lang="en-GB" dirty="0"/>
          </a:p>
        </p:txBody>
      </p:sp>
      <p:sp>
        <p:nvSpPr>
          <p:cNvPr id="3" name="Content Placeholder 2"/>
          <p:cNvSpPr>
            <a:spLocks noGrp="1"/>
          </p:cNvSpPr>
          <p:nvPr>
            <p:ph idx="1"/>
          </p:nvPr>
        </p:nvSpPr>
        <p:spPr/>
        <p:txBody>
          <a:bodyPr>
            <a:normAutofit/>
          </a:bodyPr>
          <a:lstStyle/>
          <a:p>
            <a:pPr marL="358775" lvl="1" indent="0">
              <a:buNone/>
            </a:pPr>
            <a:r>
              <a:rPr lang="en-GB" sz="2800" i="1" dirty="0"/>
              <a:t>The use of  features, structure and target audience of different social media websites,</a:t>
            </a:r>
            <a:br>
              <a:rPr lang="en-GB" sz="2800" i="1" dirty="0"/>
            </a:br>
            <a:endParaRPr lang="en-GB" sz="2800" i="1" dirty="0"/>
          </a:p>
          <a:p>
            <a:pPr marL="358775" lvl="1" indent="0">
              <a:buNone/>
            </a:pPr>
            <a:r>
              <a:rPr lang="en-GB" sz="2800" i="1" dirty="0"/>
              <a:t>For ……….. these include:</a:t>
            </a:r>
          </a:p>
          <a:p>
            <a:pPr marL="815975" lvl="1" indent="-457200"/>
            <a:r>
              <a:rPr lang="en-GB" sz="2800" i="1" dirty="0"/>
              <a:t>……</a:t>
            </a:r>
          </a:p>
          <a:p>
            <a:pPr marL="815975" lvl="1" indent="-457200"/>
            <a:r>
              <a:rPr lang="en-GB" sz="2800" i="1" dirty="0"/>
              <a:t>……..</a:t>
            </a:r>
          </a:p>
          <a:p>
            <a:pPr marL="815975" lvl="1" indent="-457200"/>
            <a:r>
              <a:rPr lang="en-GB" sz="2800" i="1" dirty="0"/>
              <a:t>……</a:t>
            </a:r>
          </a:p>
          <a:p>
            <a:pPr marL="815975" lvl="1" indent="-457200"/>
            <a:r>
              <a:rPr lang="en-GB" sz="2800" i="1" dirty="0" err="1"/>
              <a:t>Etc</a:t>
            </a:r>
            <a:r>
              <a:rPr lang="en-GB" sz="2800" i="1" dirty="0"/>
              <a:t> ……….. [continue for all sites]</a:t>
            </a:r>
          </a:p>
          <a:p>
            <a:pPr marL="358775" lvl="1" indent="0">
              <a:buNone/>
            </a:pPr>
            <a:endParaRPr lang="en-GB" sz="2800" i="1" dirty="0"/>
          </a:p>
          <a:p>
            <a:pPr marL="358775" lvl="1" indent="0">
              <a:buNone/>
            </a:pPr>
            <a:endParaRPr lang="en-GB" sz="2800" i="1" dirty="0"/>
          </a:p>
        </p:txBody>
      </p:sp>
    </p:spTree>
    <p:extLst>
      <p:ext uri="{BB962C8B-B14F-4D97-AF65-F5344CB8AC3E}">
        <p14:creationId xmlns:p14="http://schemas.microsoft.com/office/powerpoint/2010/main" val="2576779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Social media websites: </a:t>
            </a:r>
            <a:br>
              <a:rPr lang="en-GB" b="1" dirty="0"/>
            </a:br>
            <a:r>
              <a:rPr lang="en-GB" b="1" dirty="0"/>
              <a:t>Supporting Business aims and needs</a:t>
            </a:r>
            <a:endParaRPr lang="en-GB" dirty="0"/>
          </a:p>
        </p:txBody>
      </p:sp>
      <p:sp>
        <p:nvSpPr>
          <p:cNvPr id="3" name="Content Placeholder 2"/>
          <p:cNvSpPr>
            <a:spLocks noGrp="1"/>
          </p:cNvSpPr>
          <p:nvPr>
            <p:ph idx="1"/>
          </p:nvPr>
        </p:nvSpPr>
        <p:spPr>
          <a:xfrm>
            <a:off x="1024127" y="2542032"/>
            <a:ext cx="9720073" cy="4023360"/>
          </a:xfrm>
        </p:spPr>
        <p:txBody>
          <a:bodyPr>
            <a:normAutofit/>
          </a:bodyPr>
          <a:lstStyle/>
          <a:p>
            <a:pPr marL="358775" lvl="1" indent="0">
              <a:buNone/>
            </a:pPr>
            <a:r>
              <a:rPr lang="en-GB" sz="2800" i="1" dirty="0"/>
              <a:t>Businesses can use social media websites to support their business aims and needs by:</a:t>
            </a:r>
          </a:p>
          <a:p>
            <a:pPr marL="358775" lvl="1" indent="0">
              <a:buNone/>
            </a:pPr>
            <a:r>
              <a:rPr lang="en-GB" sz="2800" i="1" dirty="0"/>
              <a:t>o creating an image or brand</a:t>
            </a:r>
          </a:p>
          <a:p>
            <a:pPr marL="358775" lvl="1" indent="0">
              <a:buNone/>
            </a:pPr>
            <a:r>
              <a:rPr lang="en-GB" sz="2800" i="1" dirty="0"/>
              <a:t>o promoting products and/or services</a:t>
            </a:r>
          </a:p>
          <a:p>
            <a:pPr marL="358775" lvl="1" indent="0">
              <a:buNone/>
            </a:pPr>
            <a:r>
              <a:rPr lang="en-GB" sz="2800" i="1" dirty="0"/>
              <a:t>o communicating with customers</a:t>
            </a:r>
          </a:p>
          <a:p>
            <a:pPr marL="358775" lvl="1" indent="0">
              <a:buNone/>
            </a:pPr>
            <a:r>
              <a:rPr lang="en-GB" sz="2800" i="1" dirty="0"/>
              <a:t>o customer service</a:t>
            </a:r>
          </a:p>
          <a:p>
            <a:pPr marL="358775" lvl="1" indent="0">
              <a:buNone/>
            </a:pPr>
            <a:r>
              <a:rPr lang="en-GB" sz="2800" i="1" dirty="0"/>
              <a:t>o resolving queries and managing issues.</a:t>
            </a:r>
          </a:p>
        </p:txBody>
      </p:sp>
    </p:spTree>
    <p:extLst>
      <p:ext uri="{BB962C8B-B14F-4D97-AF65-F5344CB8AC3E}">
        <p14:creationId xmlns:p14="http://schemas.microsoft.com/office/powerpoint/2010/main" val="959944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Social media websites: </a:t>
            </a:r>
            <a:br>
              <a:rPr lang="en-GB" b="1" dirty="0"/>
            </a:br>
            <a:r>
              <a:rPr lang="en-GB" b="1" dirty="0"/>
              <a:t>creating an image or brand</a:t>
            </a:r>
            <a:endParaRPr lang="en-GB" dirty="0"/>
          </a:p>
        </p:txBody>
      </p:sp>
      <p:sp>
        <p:nvSpPr>
          <p:cNvPr id="5" name="Content Placeholder 2"/>
          <p:cNvSpPr txBox="1">
            <a:spLocks/>
          </p:cNvSpPr>
          <p:nvPr/>
        </p:nvSpPr>
        <p:spPr>
          <a:xfrm>
            <a:off x="7292340" y="2313432"/>
            <a:ext cx="4145280" cy="4023360"/>
          </a:xfrm>
          <a:prstGeom prst="rect">
            <a:avLst/>
          </a:prstGeom>
          <a:ln>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58775" lvl="1" indent="0">
              <a:buFont typeface="Wingdings 3" pitchFamily="18" charset="2"/>
              <a:buNone/>
            </a:pPr>
            <a:r>
              <a:rPr lang="en-GB" sz="4000" b="1" i="1" dirty="0"/>
              <a:t>Bullet points about the an image /brand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28" y="2313432"/>
            <a:ext cx="2758440" cy="413766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0020" y="2313432"/>
            <a:ext cx="2796540" cy="4194810"/>
          </a:xfrm>
          <a:prstGeom prst="rect">
            <a:avLst/>
          </a:prstGeom>
        </p:spPr>
      </p:pic>
    </p:spTree>
    <p:extLst>
      <p:ext uri="{BB962C8B-B14F-4D97-AF65-F5344CB8AC3E}">
        <p14:creationId xmlns:p14="http://schemas.microsoft.com/office/powerpoint/2010/main" val="3997423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Social media websites: </a:t>
            </a:r>
            <a:br>
              <a:rPr lang="en-GB" b="1" dirty="0"/>
            </a:br>
            <a:r>
              <a:rPr lang="en-GB" b="1" dirty="0"/>
              <a:t>promoting products and/or services</a:t>
            </a:r>
          </a:p>
        </p:txBody>
      </p:sp>
      <p:sp>
        <p:nvSpPr>
          <p:cNvPr id="5" name="Content Placeholder 2"/>
          <p:cNvSpPr txBox="1">
            <a:spLocks/>
          </p:cNvSpPr>
          <p:nvPr/>
        </p:nvSpPr>
        <p:spPr>
          <a:xfrm>
            <a:off x="7371588" y="2084832"/>
            <a:ext cx="4232910" cy="4246245"/>
          </a:xfrm>
          <a:prstGeom prst="rect">
            <a:avLst/>
          </a:prstGeom>
          <a:ln>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58775" lvl="1" indent="0">
              <a:buFont typeface="Wingdings 3" pitchFamily="18" charset="2"/>
              <a:buNone/>
            </a:pPr>
            <a:r>
              <a:rPr lang="en-GB" sz="4000" b="1" i="1" dirty="0"/>
              <a:t>Bullet points about promoting products</a:t>
            </a:r>
          </a:p>
        </p:txBody>
      </p:sp>
      <p:sp>
        <p:nvSpPr>
          <p:cNvPr id="8" name="Oval 7"/>
          <p:cNvSpPr/>
          <p:nvPr/>
        </p:nvSpPr>
        <p:spPr>
          <a:xfrm>
            <a:off x="3810000" y="2606040"/>
            <a:ext cx="510540" cy="510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70" y="2084832"/>
            <a:ext cx="2979420" cy="446913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2084832"/>
            <a:ext cx="2979420" cy="4469130"/>
          </a:xfrm>
          <a:prstGeom prst="rect">
            <a:avLst/>
          </a:prstGeom>
        </p:spPr>
      </p:pic>
    </p:spTree>
    <p:extLst>
      <p:ext uri="{BB962C8B-B14F-4D97-AF65-F5344CB8AC3E}">
        <p14:creationId xmlns:p14="http://schemas.microsoft.com/office/powerpoint/2010/main" val="4182224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Social media websites: </a:t>
            </a:r>
            <a:br>
              <a:rPr lang="en-GB" b="1" dirty="0"/>
            </a:br>
            <a:r>
              <a:rPr lang="en-GB" b="1" dirty="0"/>
              <a:t>communicating with customers</a:t>
            </a:r>
          </a:p>
        </p:txBody>
      </p:sp>
      <p:sp>
        <p:nvSpPr>
          <p:cNvPr id="5" name="Content Placeholder 2"/>
          <p:cNvSpPr txBox="1">
            <a:spLocks/>
          </p:cNvSpPr>
          <p:nvPr/>
        </p:nvSpPr>
        <p:spPr>
          <a:xfrm>
            <a:off x="7371588" y="2084832"/>
            <a:ext cx="4232910" cy="4246245"/>
          </a:xfrm>
          <a:prstGeom prst="rect">
            <a:avLst/>
          </a:prstGeom>
          <a:ln>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58775" lvl="1" indent="0">
              <a:buFont typeface="Wingdings 3" pitchFamily="18" charset="2"/>
              <a:buNone/>
            </a:pPr>
            <a:r>
              <a:rPr lang="en-GB" sz="4000" b="1" i="1" dirty="0"/>
              <a:t>Bullet points about communicating with customers</a:t>
            </a:r>
          </a:p>
        </p:txBody>
      </p:sp>
      <p:sp>
        <p:nvSpPr>
          <p:cNvPr id="8" name="Oval 7"/>
          <p:cNvSpPr/>
          <p:nvPr/>
        </p:nvSpPr>
        <p:spPr>
          <a:xfrm>
            <a:off x="3810000" y="2606040"/>
            <a:ext cx="510540" cy="510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467203" y="2606040"/>
            <a:ext cx="4134226" cy="3554128"/>
          </a:xfrm>
          <a:prstGeom prst="rect">
            <a:avLst/>
          </a:prstGeom>
        </p:spPr>
      </p:pic>
      <p:pic>
        <p:nvPicPr>
          <p:cNvPr id="11" name="Picture 10"/>
          <p:cNvPicPr>
            <a:picLocks noChangeAspect="1"/>
          </p:cNvPicPr>
          <p:nvPr/>
        </p:nvPicPr>
        <p:blipFill>
          <a:blip r:embed="rId4"/>
          <a:stretch>
            <a:fillRect/>
          </a:stretch>
        </p:blipFill>
        <p:spPr>
          <a:xfrm>
            <a:off x="4992720" y="3827506"/>
            <a:ext cx="3854628" cy="2332662"/>
          </a:xfrm>
          <a:prstGeom prst="rect">
            <a:avLst/>
          </a:prstGeom>
        </p:spPr>
      </p:pic>
    </p:spTree>
    <p:extLst>
      <p:ext uri="{BB962C8B-B14F-4D97-AF65-F5344CB8AC3E}">
        <p14:creationId xmlns:p14="http://schemas.microsoft.com/office/powerpoint/2010/main" val="1861577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Social media websites: </a:t>
            </a:r>
            <a:br>
              <a:rPr lang="en-GB" b="1" dirty="0"/>
            </a:br>
            <a:r>
              <a:rPr lang="en-GB" b="1" dirty="0"/>
              <a:t>customer service</a:t>
            </a:r>
          </a:p>
        </p:txBody>
      </p:sp>
      <p:sp>
        <p:nvSpPr>
          <p:cNvPr id="5" name="Content Placeholder 2"/>
          <p:cNvSpPr txBox="1">
            <a:spLocks/>
          </p:cNvSpPr>
          <p:nvPr/>
        </p:nvSpPr>
        <p:spPr>
          <a:xfrm>
            <a:off x="7371588" y="2084832"/>
            <a:ext cx="4232910" cy="4246245"/>
          </a:xfrm>
          <a:prstGeom prst="rect">
            <a:avLst/>
          </a:prstGeom>
          <a:ln>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58775" lvl="1" indent="0">
              <a:buFont typeface="Wingdings 3" pitchFamily="18" charset="2"/>
              <a:buNone/>
            </a:pPr>
            <a:r>
              <a:rPr lang="en-GB" sz="4000" b="1" i="1" dirty="0"/>
              <a:t>Bullet points about customer service</a:t>
            </a:r>
          </a:p>
        </p:txBody>
      </p:sp>
      <p:sp>
        <p:nvSpPr>
          <p:cNvPr id="8" name="Oval 7"/>
          <p:cNvSpPr/>
          <p:nvPr/>
        </p:nvSpPr>
        <p:spPr>
          <a:xfrm>
            <a:off x="3810000" y="2606040"/>
            <a:ext cx="510540" cy="510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82" y="2079689"/>
            <a:ext cx="2837688" cy="4256532"/>
          </a:xfrm>
          <a:prstGeom prst="rect">
            <a:avLst/>
          </a:prstGeom>
        </p:spPr>
      </p:pic>
    </p:spTree>
    <p:extLst>
      <p:ext uri="{BB962C8B-B14F-4D97-AF65-F5344CB8AC3E}">
        <p14:creationId xmlns:p14="http://schemas.microsoft.com/office/powerpoint/2010/main" val="4049299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177272" cy="1499616"/>
          </a:xfrm>
        </p:spPr>
        <p:txBody>
          <a:bodyPr>
            <a:normAutofit fontScale="90000"/>
          </a:bodyPr>
          <a:lstStyle/>
          <a:p>
            <a:r>
              <a:rPr lang="en-GB" b="1" dirty="0"/>
              <a:t>Social media websites: </a:t>
            </a:r>
            <a:br>
              <a:rPr lang="en-GB" b="1" dirty="0"/>
            </a:br>
            <a:r>
              <a:rPr lang="en-GB" b="1" dirty="0"/>
              <a:t>resolving queries and managing issues.</a:t>
            </a:r>
          </a:p>
        </p:txBody>
      </p:sp>
      <p:sp>
        <p:nvSpPr>
          <p:cNvPr id="5" name="Content Placeholder 2"/>
          <p:cNvSpPr txBox="1">
            <a:spLocks/>
          </p:cNvSpPr>
          <p:nvPr/>
        </p:nvSpPr>
        <p:spPr>
          <a:xfrm>
            <a:off x="7371588" y="2084832"/>
            <a:ext cx="4232910" cy="4246245"/>
          </a:xfrm>
          <a:prstGeom prst="rect">
            <a:avLst/>
          </a:prstGeom>
          <a:ln>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58775" lvl="1" indent="0">
              <a:buFont typeface="Wingdings 3" pitchFamily="18" charset="2"/>
              <a:buNone/>
            </a:pPr>
            <a:r>
              <a:rPr lang="en-GB" sz="4000" b="1" i="1" dirty="0"/>
              <a:t>Bullet points about customer service</a:t>
            </a:r>
          </a:p>
        </p:txBody>
      </p:sp>
      <p:sp>
        <p:nvSpPr>
          <p:cNvPr id="8" name="Oval 7"/>
          <p:cNvSpPr/>
          <p:nvPr/>
        </p:nvSpPr>
        <p:spPr>
          <a:xfrm>
            <a:off x="3810000" y="2606040"/>
            <a:ext cx="510540" cy="510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1024128" y="2407729"/>
            <a:ext cx="4800600" cy="3600450"/>
          </a:xfrm>
          <a:prstGeom prst="rect">
            <a:avLst/>
          </a:prstGeom>
        </p:spPr>
      </p:pic>
    </p:spTree>
    <p:extLst>
      <p:ext uri="{BB962C8B-B14F-4D97-AF65-F5344CB8AC3E}">
        <p14:creationId xmlns:p14="http://schemas.microsoft.com/office/powerpoint/2010/main" val="102686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AAB6-89FF-AB70-5B7A-312C39EB9AC7}"/>
              </a:ext>
            </a:extLst>
          </p:cNvPr>
          <p:cNvSpPr>
            <a:spLocks noGrp="1"/>
          </p:cNvSpPr>
          <p:nvPr>
            <p:ph type="title"/>
          </p:nvPr>
        </p:nvSpPr>
        <p:spPr/>
        <p:txBody>
          <a:bodyPr/>
          <a:lstStyle/>
          <a:p>
            <a:r>
              <a:rPr lang="en-GB" dirty="0"/>
              <a:t>Task Instructions</a:t>
            </a:r>
          </a:p>
        </p:txBody>
      </p:sp>
      <p:sp>
        <p:nvSpPr>
          <p:cNvPr id="3" name="Content Placeholder 2">
            <a:extLst>
              <a:ext uri="{FF2B5EF4-FFF2-40B4-BE49-F238E27FC236}">
                <a16:creationId xmlns:a16="http://schemas.microsoft.com/office/drawing/2014/main" id="{20C0D6FE-A6D0-6C50-8690-28208D71BA3B}"/>
              </a:ext>
            </a:extLst>
          </p:cNvPr>
          <p:cNvSpPr>
            <a:spLocks noGrp="1"/>
          </p:cNvSpPr>
          <p:nvPr>
            <p:ph idx="1"/>
          </p:nvPr>
        </p:nvSpPr>
        <p:spPr/>
        <p:txBody>
          <a:bodyPr vert="horz" lIns="45720" tIns="45720" rIns="45720" bIns="45720" rtlCol="0" anchor="t">
            <a:normAutofit/>
          </a:bodyPr>
          <a:lstStyle/>
          <a:p>
            <a:r>
              <a:rPr lang="en-GB" dirty="0"/>
              <a:t>Create a presentation to deliver in class when you return in September in which you provide an evaluation of the different ways in which a business can use social media. </a:t>
            </a:r>
          </a:p>
          <a:p>
            <a:r>
              <a:rPr lang="en-GB" dirty="0"/>
              <a:t>You should cover how social media can be used to interact with customers and promote business products and/or services. </a:t>
            </a:r>
          </a:p>
          <a:p>
            <a:r>
              <a:rPr lang="en-GB" dirty="0"/>
              <a:t>You should also cover ways in which social media can be used to target a specific audience and the audience profiles of different social media sites. </a:t>
            </a:r>
            <a:endParaRPr lang="en-GB"/>
          </a:p>
        </p:txBody>
      </p:sp>
    </p:spTree>
    <p:extLst>
      <p:ext uri="{BB962C8B-B14F-4D97-AF65-F5344CB8AC3E}">
        <p14:creationId xmlns:p14="http://schemas.microsoft.com/office/powerpoint/2010/main" val="3840539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651" y="230596"/>
            <a:ext cx="7729728" cy="1188720"/>
          </a:xfrm>
        </p:spPr>
        <p:txBody>
          <a:bodyPr/>
          <a:lstStyle/>
          <a:p>
            <a:r>
              <a:rPr lang="en-GB" dirty="0">
                <a:latin typeface="Arial for Autograph Uni" panose="020B0604020202020204" pitchFamily="34" charset="0"/>
              </a:rPr>
              <a:t>Introduction </a:t>
            </a:r>
          </a:p>
        </p:txBody>
      </p:sp>
      <p:sp>
        <p:nvSpPr>
          <p:cNvPr id="3" name="Content Placeholder 2"/>
          <p:cNvSpPr>
            <a:spLocks noGrp="1"/>
          </p:cNvSpPr>
          <p:nvPr>
            <p:ph idx="1"/>
          </p:nvPr>
        </p:nvSpPr>
        <p:spPr>
          <a:xfrm>
            <a:off x="514553" y="1697886"/>
            <a:ext cx="11265923" cy="2449571"/>
          </a:xfrm>
        </p:spPr>
        <p:txBody>
          <a:bodyPr vert="horz" lIns="45720" tIns="45720" rIns="45720" bIns="45720" rtlCol="0" anchor="t">
            <a:normAutofit/>
          </a:bodyPr>
          <a:lstStyle/>
          <a:p>
            <a:pPr marL="0" indent="0">
              <a:buNone/>
            </a:pPr>
            <a:r>
              <a:rPr lang="en-GB" sz="2400" i="1" dirty="0">
                <a:latin typeface="Arial for Autograph Uni"/>
              </a:rPr>
              <a:t>“In this presentation I will be talking to you about……”</a:t>
            </a:r>
          </a:p>
          <a:p>
            <a:pPr marL="0" indent="0">
              <a:buNone/>
            </a:pPr>
            <a:endParaRPr lang="en-GB" sz="2000" dirty="0">
              <a:latin typeface="Arial for Autograph Uni" panose="020B0604020202020204" pitchFamily="34" charset="0"/>
            </a:endParaRPr>
          </a:p>
          <a:p>
            <a:pPr marL="457200" indent="-457200">
              <a:buFont typeface="+mj-lt"/>
              <a:buAutoNum type="arabicPeriod"/>
            </a:pPr>
            <a:r>
              <a:rPr lang="en-GB" sz="2400" dirty="0">
                <a:solidFill>
                  <a:schemeClr val="accent1">
                    <a:lumMod val="75000"/>
                  </a:schemeClr>
                </a:solidFill>
                <a:latin typeface="Arial for Autograph Uni" panose="020B0604020202020204" pitchFamily="34" charset="0"/>
              </a:rPr>
              <a:t>Make sure your introduction states clearly what you will be speaking about. You may even say why</a:t>
            </a:r>
          </a:p>
          <a:p>
            <a:pPr marL="457200" indent="-457200">
              <a:buFont typeface="+mj-lt"/>
              <a:buAutoNum type="arabicPeriod"/>
            </a:pPr>
            <a:r>
              <a:rPr lang="en-GB" sz="2400" dirty="0">
                <a:solidFill>
                  <a:schemeClr val="accent1">
                    <a:lumMod val="75000"/>
                  </a:schemeClr>
                </a:solidFill>
                <a:latin typeface="Arial for Autograph Uni" panose="020B0604020202020204" pitchFamily="34" charset="0"/>
              </a:rPr>
              <a:t>Decide on a font size and keep it consistent throughout</a:t>
            </a:r>
          </a:p>
          <a:p>
            <a:pPr marL="457200" indent="-457200">
              <a:buFont typeface="+mj-lt"/>
              <a:buAutoNum type="arabicPeriod"/>
            </a:pPr>
            <a:endParaRPr lang="en-GB" sz="2400" dirty="0">
              <a:latin typeface="Arial for Autograph Uni" panose="020B0604020202020204" pitchFamily="34" charset="0"/>
            </a:endParaRPr>
          </a:p>
        </p:txBody>
      </p:sp>
      <p:pic>
        <p:nvPicPr>
          <p:cNvPr id="4" name="Picture 3"/>
          <p:cNvPicPr>
            <a:picLocks noChangeAspect="1"/>
          </p:cNvPicPr>
          <p:nvPr/>
        </p:nvPicPr>
        <p:blipFill>
          <a:blip r:embed="rId3">
            <a:clrChange>
              <a:clrFrom>
                <a:srgbClr val="000000"/>
              </a:clrFrom>
              <a:clrTo>
                <a:srgbClr val="000000">
                  <a:alpha val="0"/>
                </a:srgbClr>
              </a:clrTo>
            </a:clrChange>
          </a:blip>
          <a:stretch>
            <a:fillRect/>
          </a:stretch>
        </p:blipFill>
        <p:spPr>
          <a:xfrm>
            <a:off x="3161771" y="4528384"/>
            <a:ext cx="5971485" cy="2329616"/>
          </a:xfrm>
          <a:prstGeom prst="rect">
            <a:avLst/>
          </a:prstGeom>
        </p:spPr>
      </p:pic>
      <p:sp>
        <p:nvSpPr>
          <p:cNvPr id="5" name="TextBox 4"/>
          <p:cNvSpPr txBox="1"/>
          <p:nvPr/>
        </p:nvSpPr>
        <p:spPr>
          <a:xfrm>
            <a:off x="9133256" y="4735286"/>
            <a:ext cx="2786601" cy="1569660"/>
          </a:xfrm>
          <a:prstGeom prst="rect">
            <a:avLst/>
          </a:prstGeom>
          <a:solidFill>
            <a:schemeClr val="accent4">
              <a:lumMod val="20000"/>
              <a:lumOff val="80000"/>
            </a:schemeClr>
          </a:solidFill>
          <a:ln>
            <a:solidFill>
              <a:srgbClr val="002060"/>
            </a:solidFill>
          </a:ln>
        </p:spPr>
        <p:txBody>
          <a:bodyPr wrap="square" rtlCol="0">
            <a:spAutoFit/>
          </a:bodyPr>
          <a:lstStyle/>
          <a:p>
            <a:r>
              <a:rPr lang="en-GB" sz="2400" dirty="0"/>
              <a:t>If you use an image, make sure it is carefully placed edited and relevant</a:t>
            </a:r>
          </a:p>
        </p:txBody>
      </p:sp>
    </p:spTree>
    <p:extLst>
      <p:ext uri="{BB962C8B-B14F-4D97-AF65-F5344CB8AC3E}">
        <p14:creationId xmlns:p14="http://schemas.microsoft.com/office/powerpoint/2010/main" val="338039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Social media websites</a:t>
            </a:r>
            <a:endParaRPr lang="en-GB" dirty="0"/>
          </a:p>
        </p:txBody>
      </p:sp>
      <p:sp>
        <p:nvSpPr>
          <p:cNvPr id="3" name="Content Placeholder 2"/>
          <p:cNvSpPr>
            <a:spLocks noGrp="1"/>
          </p:cNvSpPr>
          <p:nvPr>
            <p:ph idx="1"/>
          </p:nvPr>
        </p:nvSpPr>
        <p:spPr/>
        <p:txBody>
          <a:bodyPr>
            <a:normAutofit/>
          </a:bodyPr>
          <a:lstStyle/>
          <a:p>
            <a:r>
              <a:rPr lang="en-GB" sz="3200" i="1" dirty="0"/>
              <a:t>“A social media web site is…….”</a:t>
            </a:r>
          </a:p>
          <a:p>
            <a:r>
              <a:rPr lang="en-GB" sz="3200" i="1" dirty="0"/>
              <a:t>“Examples of social media sites are….”</a:t>
            </a:r>
          </a:p>
          <a:p>
            <a:endParaRPr lang="en-GB" sz="2800" i="1" dirty="0"/>
          </a:p>
        </p:txBody>
      </p:sp>
    </p:spTree>
    <p:extLst>
      <p:ext uri="{BB962C8B-B14F-4D97-AF65-F5344CB8AC3E}">
        <p14:creationId xmlns:p14="http://schemas.microsoft.com/office/powerpoint/2010/main" val="622880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Social media websites</a:t>
            </a:r>
            <a:endParaRPr lang="en-GB" dirty="0"/>
          </a:p>
        </p:txBody>
      </p:sp>
      <p:sp>
        <p:nvSpPr>
          <p:cNvPr id="3" name="Content Placeholder 2"/>
          <p:cNvSpPr>
            <a:spLocks noGrp="1"/>
          </p:cNvSpPr>
          <p:nvPr>
            <p:ph idx="1"/>
          </p:nvPr>
        </p:nvSpPr>
        <p:spPr/>
        <p:txBody>
          <a:bodyPr>
            <a:normAutofit/>
          </a:bodyPr>
          <a:lstStyle/>
          <a:p>
            <a:r>
              <a:rPr lang="en-GB" sz="3200" i="1" dirty="0"/>
              <a:t>“Developments in social media affect the way businesses promote products and services……these include:</a:t>
            </a:r>
          </a:p>
          <a:p>
            <a:pPr marL="620713" lvl="1" indent="-261938"/>
            <a:r>
              <a:rPr lang="en-GB" sz="2800" i="1" dirty="0"/>
              <a:t>social media websites are constantly evolving and new features are introduced regularly</a:t>
            </a:r>
          </a:p>
          <a:p>
            <a:pPr marL="620713" lvl="1" indent="-261938"/>
            <a:r>
              <a:rPr lang="en-GB" sz="2800" i="1" dirty="0"/>
              <a:t>The use of  features, structure and target audience of different social media websites,</a:t>
            </a:r>
            <a:br>
              <a:rPr lang="en-GB" sz="2800" i="1" dirty="0"/>
            </a:br>
            <a:r>
              <a:rPr lang="en-GB" sz="2800" i="1" dirty="0"/>
              <a:t>e.g. </a:t>
            </a:r>
            <a:r>
              <a:rPr lang="en-GB" sz="2800" i="1" dirty="0" err="1"/>
              <a:t>Facebook</a:t>
            </a:r>
            <a:r>
              <a:rPr lang="en-GB" sz="2800" i="1" baseline="30000" dirty="0" err="1"/>
              <a:t>TM</a:t>
            </a:r>
            <a:r>
              <a:rPr lang="en-GB" sz="2800" i="1" dirty="0"/>
              <a:t>, Twitter™, LinkedIn®, </a:t>
            </a:r>
            <a:r>
              <a:rPr lang="en-GB" sz="2800" i="1" dirty="0" err="1"/>
              <a:t>Google</a:t>
            </a:r>
            <a:r>
              <a:rPr lang="en-GB" sz="2800" i="1" baseline="30000" dirty="0" err="1"/>
              <a:t>TM</a:t>
            </a:r>
            <a:r>
              <a:rPr lang="en-GB" sz="2800" i="1" dirty="0"/>
              <a:t> + and </a:t>
            </a:r>
            <a:r>
              <a:rPr lang="en-GB" sz="2800" i="1" dirty="0" err="1"/>
              <a:t>YouTube</a:t>
            </a:r>
            <a:r>
              <a:rPr lang="en-GB" sz="2800" i="1" baseline="30000" dirty="0" err="1"/>
              <a:t>TM</a:t>
            </a:r>
            <a:r>
              <a:rPr lang="en-GB" sz="2800" i="1" dirty="0"/>
              <a:t>.…”</a:t>
            </a:r>
          </a:p>
        </p:txBody>
      </p:sp>
    </p:spTree>
    <p:extLst>
      <p:ext uri="{BB962C8B-B14F-4D97-AF65-F5344CB8AC3E}">
        <p14:creationId xmlns:p14="http://schemas.microsoft.com/office/powerpoint/2010/main" val="61568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Social media websites</a:t>
            </a:r>
            <a:endParaRPr lang="en-GB" dirty="0"/>
          </a:p>
        </p:txBody>
      </p:sp>
      <p:sp>
        <p:nvSpPr>
          <p:cNvPr id="3" name="Content Placeholder 2"/>
          <p:cNvSpPr>
            <a:spLocks noGrp="1"/>
          </p:cNvSpPr>
          <p:nvPr>
            <p:ph idx="1"/>
          </p:nvPr>
        </p:nvSpPr>
        <p:spPr/>
        <p:txBody>
          <a:bodyPr>
            <a:normAutofit/>
          </a:bodyPr>
          <a:lstStyle/>
          <a:p>
            <a:pPr marL="358775" lvl="1" indent="0">
              <a:buNone/>
            </a:pPr>
            <a:r>
              <a:rPr lang="en-GB" sz="2800" i="1" dirty="0"/>
              <a:t>Social media websites are constantly evolving and new features are introduced regularly</a:t>
            </a:r>
          </a:p>
        </p:txBody>
      </p:sp>
    </p:spTree>
    <p:extLst>
      <p:ext uri="{BB962C8B-B14F-4D97-AF65-F5344CB8AC3E}">
        <p14:creationId xmlns:p14="http://schemas.microsoft.com/office/powerpoint/2010/main" val="3100756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Social media websites</a:t>
            </a:r>
            <a:endParaRPr lang="en-GB" dirty="0"/>
          </a:p>
        </p:txBody>
      </p:sp>
      <p:sp>
        <p:nvSpPr>
          <p:cNvPr id="3" name="Content Placeholder 2"/>
          <p:cNvSpPr>
            <a:spLocks noGrp="1"/>
          </p:cNvSpPr>
          <p:nvPr>
            <p:ph idx="1"/>
          </p:nvPr>
        </p:nvSpPr>
        <p:spPr/>
        <p:txBody>
          <a:bodyPr>
            <a:normAutofit/>
          </a:bodyPr>
          <a:lstStyle/>
          <a:p>
            <a:pPr marL="358775" lvl="1" indent="0">
              <a:buNone/>
            </a:pPr>
            <a:r>
              <a:rPr lang="en-GB" sz="2800" i="1" dirty="0"/>
              <a:t>The use of features, structure and target audience of different social media websites can be used by businesses to ……</a:t>
            </a:r>
            <a:br>
              <a:rPr lang="en-GB" sz="2800" i="1" dirty="0"/>
            </a:br>
            <a:r>
              <a:rPr lang="en-GB" sz="2800" i="1" dirty="0"/>
              <a:t>e.g. </a:t>
            </a:r>
            <a:r>
              <a:rPr lang="en-GB" sz="2800" i="1" dirty="0" err="1"/>
              <a:t>Facebook</a:t>
            </a:r>
            <a:r>
              <a:rPr lang="en-GB" sz="2800" i="1" baseline="30000" dirty="0" err="1"/>
              <a:t>TM</a:t>
            </a:r>
            <a:r>
              <a:rPr lang="en-GB" sz="2800" i="1" dirty="0"/>
              <a:t>, Twitter™, LinkedIn®, </a:t>
            </a:r>
            <a:r>
              <a:rPr lang="en-GB" sz="2800" i="1" dirty="0" err="1"/>
              <a:t>Google</a:t>
            </a:r>
            <a:r>
              <a:rPr lang="en-GB" sz="2800" i="1" baseline="30000" dirty="0" err="1"/>
              <a:t>TM</a:t>
            </a:r>
            <a:r>
              <a:rPr lang="en-GB" sz="2800" i="1" dirty="0"/>
              <a:t> + and </a:t>
            </a:r>
            <a:r>
              <a:rPr lang="en-GB" sz="2800" i="1" dirty="0" err="1"/>
              <a:t>YouTube</a:t>
            </a:r>
            <a:r>
              <a:rPr lang="en-GB" sz="2800" i="1" baseline="30000" dirty="0" err="1"/>
              <a:t>TM</a:t>
            </a:r>
            <a:r>
              <a:rPr lang="en-GB" sz="2800" i="1" dirty="0"/>
              <a:t>.…”</a:t>
            </a:r>
          </a:p>
        </p:txBody>
      </p:sp>
    </p:spTree>
    <p:extLst>
      <p:ext uri="{BB962C8B-B14F-4D97-AF65-F5344CB8AC3E}">
        <p14:creationId xmlns:p14="http://schemas.microsoft.com/office/powerpoint/2010/main" val="94183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Social media websites - Features</a:t>
            </a:r>
            <a:endParaRPr lang="en-GB" dirty="0"/>
          </a:p>
        </p:txBody>
      </p:sp>
      <p:sp>
        <p:nvSpPr>
          <p:cNvPr id="4" name="Content Placeholder 2"/>
          <p:cNvSpPr txBox="1">
            <a:spLocks/>
          </p:cNvSpPr>
          <p:nvPr/>
        </p:nvSpPr>
        <p:spPr>
          <a:xfrm>
            <a:off x="5120060" y="4350040"/>
            <a:ext cx="5262372" cy="1787652"/>
          </a:xfrm>
          <a:prstGeom prst="rect">
            <a:avLst/>
          </a:prstGeom>
          <a:ln>
            <a:solidFill>
              <a:schemeClr val="tx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58775" lvl="1" indent="0">
              <a:buFont typeface="Wingdings 3" pitchFamily="18" charset="2"/>
              <a:buNone/>
            </a:pPr>
            <a:r>
              <a:rPr lang="en-GB" sz="4000" b="1" i="1" dirty="0"/>
              <a:t>Bullet points about the demographics</a:t>
            </a:r>
          </a:p>
        </p:txBody>
      </p:sp>
      <p:pic>
        <p:nvPicPr>
          <p:cNvPr id="6" name="Picture 5"/>
          <p:cNvPicPr>
            <a:picLocks noChangeAspect="1"/>
          </p:cNvPicPr>
          <p:nvPr/>
        </p:nvPicPr>
        <p:blipFill>
          <a:blip r:embed="rId3"/>
          <a:stretch>
            <a:fillRect/>
          </a:stretch>
        </p:blipFill>
        <p:spPr>
          <a:xfrm>
            <a:off x="1415496" y="2201570"/>
            <a:ext cx="2837189" cy="4053127"/>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5120060" y="2201570"/>
            <a:ext cx="5262372" cy="1925504"/>
          </a:xfrm>
          <a:prstGeom prst="rect">
            <a:avLst/>
          </a:prstGeom>
          <a:ln>
            <a:solidFill>
              <a:schemeClr val="tx1"/>
            </a:solidFill>
          </a:ln>
        </p:spPr>
      </p:pic>
    </p:spTree>
    <p:extLst>
      <p:ext uri="{BB962C8B-B14F-4D97-AF65-F5344CB8AC3E}">
        <p14:creationId xmlns:p14="http://schemas.microsoft.com/office/powerpoint/2010/main" val="15614423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761e6faa-986e-4d8e-ae76-ec3e3993dc03" xsi:nil="true"/>
    <Invited_Leaders xmlns="761e6faa-986e-4d8e-ae76-ec3e3993dc03" xsi:nil="true"/>
    <DefaultSectionNames xmlns="761e6faa-986e-4d8e-ae76-ec3e3993dc03" xsi:nil="true"/>
    <Members xmlns="761e6faa-986e-4d8e-ae76-ec3e3993dc03">
      <UserInfo>
        <DisplayName/>
        <AccountId xsi:nil="true"/>
        <AccountType/>
      </UserInfo>
    </Members>
    <FolderType xmlns="761e6faa-986e-4d8e-ae76-ec3e3993dc03" xsi:nil="true"/>
    <Owner xmlns="761e6faa-986e-4d8e-ae76-ec3e3993dc03">
      <UserInfo>
        <DisplayName/>
        <AccountId xsi:nil="true"/>
        <AccountType/>
      </UserInfo>
    </Owner>
    <AppVersion xmlns="761e6faa-986e-4d8e-ae76-ec3e3993dc03" xsi:nil="true"/>
    <IsNotebookLocked xmlns="761e6faa-986e-4d8e-ae76-ec3e3993dc03" xsi:nil="true"/>
    <NotebookType xmlns="761e6faa-986e-4d8e-ae76-ec3e3993dc03" xsi:nil="true"/>
    <Invited_Members xmlns="761e6faa-986e-4d8e-ae76-ec3e3993dc03" xsi:nil="true"/>
    <Self_Registration_Enabled xmlns="761e6faa-986e-4d8e-ae76-ec3e3993dc03" xsi:nil="true"/>
    <CultureName xmlns="761e6faa-986e-4d8e-ae76-ec3e3993dc03" xsi:nil="true"/>
    <Is_Collaboration_Space_Locked xmlns="761e6faa-986e-4d8e-ae76-ec3e3993dc03" xsi:nil="true"/>
    <Templates xmlns="761e6faa-986e-4d8e-ae76-ec3e3993dc03" xsi:nil="true"/>
    <Has_Leaders_Only_SectionGroup xmlns="761e6faa-986e-4d8e-ae76-ec3e3993dc03" xsi:nil="true"/>
    <Leaders xmlns="761e6faa-986e-4d8e-ae76-ec3e3993dc03">
      <UserInfo>
        <DisplayName/>
        <AccountId xsi:nil="true"/>
        <AccountType/>
      </UserInfo>
    </Leaders>
    <LMS_Mappings xmlns="761e6faa-986e-4d8e-ae76-ec3e3993dc03" xsi:nil="true"/>
    <Teams_Channel_Section_Location xmlns="761e6faa-986e-4d8e-ae76-ec3e3993dc03" xsi:nil="true"/>
    <Math_Settings xmlns="761e6faa-986e-4d8e-ae76-ec3e3993dc03" xsi:nil="true"/>
    <Member_Groups xmlns="761e6faa-986e-4d8e-ae76-ec3e3993dc03">
      <UserInfo>
        <DisplayName/>
        <AccountId xsi:nil="true"/>
        <AccountType/>
      </UserInfo>
    </Member_Groups>
    <Distribution_Groups xmlns="761e6faa-986e-4d8e-ae76-ec3e3993dc03" xsi:nil="true"/>
    <lcf76f155ced4ddcb4097134ff3c332f xmlns="761e6faa-986e-4d8e-ae76-ec3e3993dc03">
      <Terms xmlns="http://schemas.microsoft.com/office/infopath/2007/PartnerControls"/>
    </lcf76f155ced4ddcb4097134ff3c332f>
    <TaxCatchAll xmlns="93b70d2c-d72d-4652-9cfb-255101effbe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6AA1595E63134DA790E8A847E3B341" ma:contentTypeVersion="36" ma:contentTypeDescription="Create a new document." ma:contentTypeScope="" ma:versionID="70973f4750091f4b6f5cd9ff701f08f4">
  <xsd:schema xmlns:xsd="http://www.w3.org/2001/XMLSchema" xmlns:xs="http://www.w3.org/2001/XMLSchema" xmlns:p="http://schemas.microsoft.com/office/2006/metadata/properties" xmlns:ns2="93b70d2c-d72d-4652-9cfb-255101effbec" xmlns:ns3="761e6faa-986e-4d8e-ae76-ec3e3993dc03" targetNamespace="http://schemas.microsoft.com/office/2006/metadata/properties" ma:root="true" ma:fieldsID="c09796dd1ce6281818bcbdf46626d5c6" ns2:_="" ns3:_="">
    <xsd:import namespace="93b70d2c-d72d-4652-9cfb-255101effbec"/>
    <xsd:import namespace="761e6faa-986e-4d8e-ae76-ec3e3993dc0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Leaders" minOccurs="0"/>
                <xsd:element ref="ns3:Members" minOccurs="0"/>
                <xsd:element ref="ns3:Member_Groups" minOccurs="0"/>
                <xsd:element ref="ns3:Distribution_Groups" minOccurs="0"/>
                <xsd:element ref="ns3:LMS_Mappings" minOccurs="0"/>
                <xsd:element ref="ns3:Invited_Leaders" minOccurs="0"/>
                <xsd:element ref="ns3:Invited_Members" minOccurs="0"/>
                <xsd:element ref="ns3:Self_Registration_Enabled" minOccurs="0"/>
                <xsd:element ref="ns3:Has_Leaders_Only_SectionGroup" minOccurs="0"/>
                <xsd:element ref="ns3:Is_Collaboration_Space_Locked" minOccurs="0"/>
                <xsd:element ref="ns3:IsNotebookLocked" minOccurs="0"/>
                <xsd:element ref="ns3:Teams_Channel_Section_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b70d2c-d72d-4652-9cfb-255101effbe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43" nillable="true" ma:displayName="Taxonomy Catch All Column" ma:hidden="true" ma:list="{8028ca03-bcf5-4811-be24-0b2ec5d6ea7a}" ma:internalName="TaxCatchAll" ma:showField="CatchAllData" ma:web="93b70d2c-d72d-4652-9cfb-255101effb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61e6faa-986e-4d8e-ae76-ec3e3993dc0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Leaders" ma:index="28"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9"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0"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Leaders" ma:index="33" nillable="true" ma:displayName="Invited Leaders" ma:internalName="Invited_Leaders">
      <xsd:simpleType>
        <xsd:restriction base="dms:Note">
          <xsd:maxLength value="255"/>
        </xsd:restriction>
      </xsd:simpleType>
    </xsd:element>
    <xsd:element name="Invited_Members" ma:index="34" nillable="true" ma:displayName="Invited Members" ma:internalName="Invited_Member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Leaders_Only_SectionGroup" ma:index="36" nillable="true" ma:displayName="Has Leaders Only SectionGroup" ma:internalName="Has_Leaders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Teams_Channel_Section_Location" ma:index="39" nillable="true" ma:displayName="Teams Channel Section Location" ma:internalName="Teams_Channel_Section_Location">
      <xsd:simpleType>
        <xsd:restriction base="dms:Text"/>
      </xsd:simpleType>
    </xsd:element>
    <xsd:element name="MediaLengthInSeconds" ma:index="40" nillable="true" ma:displayName="Length (seconds)" ma:internalName="MediaLengthInSeconds" ma:readOnly="true">
      <xsd:simpleType>
        <xsd:restriction base="dms:Unknown"/>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461a0d4c-7cbc-448e-8373-e7efe5d5e6f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967E42-90D1-4C0E-9CA8-BA1BA7CDFA3F}">
  <ds:schemaRefs>
    <ds:schemaRef ds:uri="http://purl.org/dc/dcmitype/"/>
    <ds:schemaRef ds:uri="93b70d2c-d72d-4652-9cfb-255101effbec"/>
    <ds:schemaRef ds:uri="761e6faa-986e-4d8e-ae76-ec3e3993dc03"/>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2CE9AB4-7375-46CC-8E60-F0A4176AD9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b70d2c-d72d-4652-9cfb-255101effbec"/>
    <ds:schemaRef ds:uri="761e6faa-986e-4d8e-ae76-ec3e3993dc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D1270E-5433-475A-8661-1B4313124A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1782</TotalTime>
  <Words>1403</Words>
  <Application>Microsoft Office PowerPoint</Application>
  <PresentationFormat>Widescreen</PresentationFormat>
  <Paragraphs>173</Paragraphs>
  <Slides>26</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 for Autograph Uni</vt:lpstr>
      <vt:lpstr>Calibri</vt:lpstr>
      <vt:lpstr>Tw Cen MT</vt:lpstr>
      <vt:lpstr>Tw Cen MT Condensed</vt:lpstr>
      <vt:lpstr>Verdana</vt:lpstr>
      <vt:lpstr>Wingdings 3</vt:lpstr>
      <vt:lpstr>Integral</vt:lpstr>
      <vt:lpstr>USING SOCIAL MEDIA IN BUSINESS</vt:lpstr>
      <vt:lpstr>Scenario</vt:lpstr>
      <vt:lpstr>Task Instructions</vt:lpstr>
      <vt:lpstr>Introduction </vt:lpstr>
      <vt:lpstr>Social media websites</vt:lpstr>
      <vt:lpstr>Social media websites</vt:lpstr>
      <vt:lpstr>Social media websites</vt:lpstr>
      <vt:lpstr>Social media websites</vt:lpstr>
      <vt:lpstr>Social media websites - Features</vt:lpstr>
      <vt:lpstr>Social media websites - Features</vt:lpstr>
      <vt:lpstr>Social media websites - Features</vt:lpstr>
      <vt:lpstr>Social media websites - Features</vt:lpstr>
      <vt:lpstr>Social media websites - Features</vt:lpstr>
      <vt:lpstr>Social media websites:  Structure &amp; Features</vt:lpstr>
      <vt:lpstr>Social media websites:  Structure &amp; Features</vt:lpstr>
      <vt:lpstr>Social media websites:  Structure &amp; Features</vt:lpstr>
      <vt:lpstr>Social media websites:  promoting products and/or services</vt:lpstr>
      <vt:lpstr>Social media websites:  Structure &amp; Features</vt:lpstr>
      <vt:lpstr>Social media websites:  Structure &amp; Features</vt:lpstr>
      <vt:lpstr>Social media websites:  Structure &amp; Features</vt:lpstr>
      <vt:lpstr>Social media websites:  Supporting Business aims and needs</vt:lpstr>
      <vt:lpstr>Social media websites:  creating an image or brand</vt:lpstr>
      <vt:lpstr>Social media websites:  promoting products and/or services</vt:lpstr>
      <vt:lpstr>Social media websites:  communicating with customers</vt:lpstr>
      <vt:lpstr>Social media websites:  customer service</vt:lpstr>
      <vt:lpstr>Social media websites:  resolving queries and managing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Mullins</dc:creator>
  <cp:lastModifiedBy>Ms Franco</cp:lastModifiedBy>
  <cp:revision>312</cp:revision>
  <cp:lastPrinted>2018-06-12T10:58:06Z</cp:lastPrinted>
  <dcterms:created xsi:type="dcterms:W3CDTF">2016-11-08T13:56:46Z</dcterms:created>
  <dcterms:modified xsi:type="dcterms:W3CDTF">2023-07-21T10:30:59Z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0x010100B56AA1595E63134DA790E8A847E3B341</vt:lpwstr>
  </property>
  <property fmtid="{D5CDD505-2E9C-101B-9397-08002B2CF9AE}" pid="3" name="MediaServiceImageTags">
    <vt:lpwstr/>
  </property>
</Properties>
</file>